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d773a979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d773a979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Leaves 21 attributes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d773a979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0d773a979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Leaves us with 19 attributes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d773a979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d773a979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intuitively, a </a:t>
            </a:r>
            <a:r>
              <a:rPr lang="en"/>
              <a:t>student</a:t>
            </a:r>
            <a:r>
              <a:rPr lang="en"/>
              <a:t>’s grades in the semester is </a:t>
            </a:r>
            <a:r>
              <a:rPr lang="en"/>
              <a:t>probably</a:t>
            </a:r>
            <a:r>
              <a:rPr lang="en"/>
              <a:t> the largest driving factor for whether they drop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these </a:t>
            </a:r>
            <a:r>
              <a:rPr lang="en"/>
              <a:t>selection</a:t>
            </a:r>
            <a:r>
              <a:rPr lang="en"/>
              <a:t>, we are left with 20 attributes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cd12d1a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cd12d1a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Weka’s implementation for all these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Probabilistic</a:t>
            </a:r>
            <a:r>
              <a:rPr lang="en"/>
              <a:t> </a:t>
            </a:r>
            <a:r>
              <a:rPr lang="en"/>
              <a:t>classifier</a:t>
            </a:r>
            <a:r>
              <a:rPr lang="en"/>
              <a:t>, where each feature  </a:t>
            </a:r>
            <a:r>
              <a:rPr lang="en"/>
              <a:t>contributes</a:t>
            </a:r>
            <a:r>
              <a:rPr lang="en"/>
              <a:t> to the </a:t>
            </a:r>
            <a:r>
              <a:rPr lang="en"/>
              <a:t>predictions</a:t>
            </a:r>
            <a:r>
              <a:rPr lang="en"/>
              <a:t> of the </a:t>
            </a:r>
            <a:r>
              <a:rPr lang="en"/>
              <a:t>output</a:t>
            </a:r>
            <a:r>
              <a:rPr lang="en"/>
              <a:t> with no relation between each other “conditiionally </a:t>
            </a:r>
            <a:r>
              <a:rPr lang="en"/>
              <a:t>independent</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…log-likelihood, which measures how well the model predicts the actual outcomes in the training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d773a979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d773a979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cd12d1a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cd12d1a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Interestingly enough, it turned out that a model’s accuracy was largely dependent on the type of classification model used, rather than the attribute selection algorithm. Logistic models tended to perform best, followed by Random Forest, J48, and Naive Bayes.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d773a979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d773a979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0d773a979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0d773a979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d773a979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d773a979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d773a979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d773a979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cdd7202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cdd7202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d773a979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d773a979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comparison: most around 85%</a:t>
            </a:r>
            <a:endParaRPr/>
          </a:p>
          <a:p>
            <a:pPr indent="0" lvl="0" marL="0" rtl="0" algn="l">
              <a:spcBef>
                <a:spcPts val="0"/>
              </a:spcBef>
              <a:spcAft>
                <a:spcPts val="0"/>
              </a:spcAft>
              <a:buNone/>
            </a:pPr>
            <a:r>
              <a:rPr lang="en"/>
              <a:t>ROC vs Accuracy: clustered models around .865 </a:t>
            </a:r>
            <a:endParaRPr/>
          </a:p>
          <a:p>
            <a:pPr indent="0" lvl="0" marL="0" rtl="0" algn="l">
              <a:spcBef>
                <a:spcPts val="0"/>
              </a:spcBef>
              <a:spcAft>
                <a:spcPts val="0"/>
              </a:spcAft>
              <a:buNone/>
            </a:pPr>
            <a:r>
              <a:rPr lang="en"/>
              <a:t>accuracy and .905 ROC suggests that small changes in accuracy are not significantly impacting ROC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ROC curve comparison: J48 sucks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d773a979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0d773a979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not correlated with ROC as much as we might’ve expected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cd12d1ad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0cd12d1ad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d773a979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0d773a979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cdd7202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cdd7202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cdd7202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cdd7202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cdd72023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cdd7202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just saw the high dropout rates, which have only been exacerbated by </a:t>
            </a:r>
            <a:r>
              <a:rPr lang="en"/>
              <a:t>the</a:t>
            </a:r>
            <a:r>
              <a:rPr lang="en"/>
              <a:t> COVID pandemic. And as we know today, there’s a widely </a:t>
            </a:r>
            <a:r>
              <a:rPr lang="en"/>
              <a:t>oversaturated</a:t>
            </a:r>
            <a:r>
              <a:rPr lang="en"/>
              <a:t> job market, with many students scraping their way through college just to graduate… straight to unemployment. But… why are we predicting student dropout and not fixing other stuff </a:t>
            </a:r>
            <a:r>
              <a:rPr lang="en"/>
              <a:t>with</a:t>
            </a:r>
            <a:r>
              <a:rPr lang="en"/>
              <a:t> the economy and the world?</a:t>
            </a:r>
            <a:endParaRPr/>
          </a:p>
          <a:p>
            <a:pPr indent="0" lvl="0" marL="0" rtl="0" algn="l">
              <a:spcBef>
                <a:spcPts val="0"/>
              </a:spcBef>
              <a:spcAft>
                <a:spcPts val="0"/>
              </a:spcAft>
              <a:buNone/>
            </a:pPr>
            <a:r>
              <a:rPr lang="en"/>
              <a:t>[click] …because thats our machine </a:t>
            </a:r>
            <a:r>
              <a:rPr lang="en"/>
              <a:t>learning</a:t>
            </a:r>
            <a:r>
              <a:rPr lang="en"/>
              <a:t> quarter 1 project.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Greater success in education often serves as a </a:t>
            </a:r>
            <a:r>
              <a:rPr lang="en"/>
              <a:t>differentiator</a:t>
            </a:r>
            <a:r>
              <a:rPr lang="en"/>
              <a:t> when </a:t>
            </a:r>
            <a:r>
              <a:rPr lang="en"/>
              <a:t>searching</a:t>
            </a:r>
            <a:r>
              <a:rPr lang="en"/>
              <a:t> for a job, and by studying the predictive factors for dropping out, we can improve policies and adapt the curriculum to improve student retention. This will hopefully lead to </a:t>
            </a:r>
            <a:r>
              <a:rPr lang="en"/>
              <a:t>more</a:t>
            </a:r>
            <a:r>
              <a:rPr lang="en"/>
              <a:t> students staying in school, </a:t>
            </a:r>
            <a:r>
              <a:rPr lang="en"/>
              <a:t>completing</a:t>
            </a:r>
            <a:r>
              <a:rPr lang="en"/>
              <a:t> their education, and developing more skills to help them find a job and support their families.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cd12d1a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cd12d1a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cd12d1a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cd12d1a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cd12d1a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cd12d1a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talk about each one and briefly </a:t>
            </a:r>
            <a:r>
              <a:rPr lang="en"/>
              <a:t>explain</a:t>
            </a:r>
            <a:r>
              <a:rPr lang="en"/>
              <a:t> what it does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d773a97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d773a97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Leaves us with 21 attributes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d773a97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d773a97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Higher information gain means better predictor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Leaves us with 20 attributes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hyperlink" Target="https://educationdata.org/college-dropout-rat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2.png"/><Relationship Id="rId7" Type="http://schemas.openxmlformats.org/officeDocument/2006/relationships/image" Target="../media/image18.png"/><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4.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educationdata.org/college-dropout-rat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educationdata.org/college-dropout-rat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397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Predicting Student Dropout</a:t>
            </a:r>
            <a:endParaRPr>
              <a:solidFill>
                <a:schemeClr val="lt1"/>
              </a:solidFill>
            </a:endParaRPr>
          </a:p>
        </p:txBody>
      </p:sp>
      <p:sp>
        <p:nvSpPr>
          <p:cNvPr id="55" name="Google Shape;55;p13"/>
          <p:cNvSpPr txBox="1"/>
          <p:nvPr>
            <p:ph idx="1" type="subTitle"/>
          </p:nvPr>
        </p:nvSpPr>
        <p:spPr>
          <a:xfrm>
            <a:off x="311700" y="4510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2"/>
                </a:solidFill>
              </a:rPr>
              <a:t>Avery Li, Rem Turatbekov</a:t>
            </a:r>
            <a:endParaRPr>
              <a:solidFill>
                <a:schemeClr val="lt2"/>
              </a:solidFill>
            </a:endParaRPr>
          </a:p>
        </p:txBody>
      </p:sp>
      <p:pic>
        <p:nvPicPr>
          <p:cNvPr id="56" name="Google Shape;56;p13"/>
          <p:cNvPicPr preferRelativeResize="0"/>
          <p:nvPr/>
        </p:nvPicPr>
        <p:blipFill>
          <a:blip r:embed="rId4">
            <a:alphaModFix/>
          </a:blip>
          <a:stretch>
            <a:fillRect/>
          </a:stretch>
        </p:blipFill>
        <p:spPr>
          <a:xfrm>
            <a:off x="984769" y="2797174"/>
            <a:ext cx="1242324" cy="1862777"/>
          </a:xfrm>
          <a:prstGeom prst="rect">
            <a:avLst/>
          </a:prstGeom>
          <a:noFill/>
          <a:ln>
            <a:noFill/>
          </a:ln>
        </p:spPr>
      </p:pic>
      <p:pic>
        <p:nvPicPr>
          <p:cNvPr id="57" name="Google Shape;57;p13"/>
          <p:cNvPicPr preferRelativeResize="0"/>
          <p:nvPr/>
        </p:nvPicPr>
        <p:blipFill>
          <a:blip r:embed="rId5">
            <a:alphaModFix/>
          </a:blip>
          <a:stretch>
            <a:fillRect/>
          </a:stretch>
        </p:blipFill>
        <p:spPr>
          <a:xfrm>
            <a:off x="6943025" y="2834115"/>
            <a:ext cx="1935600" cy="193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GainRatioAttributeEval</a:t>
            </a:r>
            <a:endParaRPr/>
          </a:p>
        </p:txBody>
      </p:sp>
      <p:sp>
        <p:nvSpPr>
          <p:cNvPr id="128" name="Google Shape;128;p22"/>
          <p:cNvSpPr txBox="1"/>
          <p:nvPr>
            <p:ph idx="1" type="body"/>
          </p:nvPr>
        </p:nvSpPr>
        <p:spPr>
          <a:xfrm>
            <a:off x="311700" y="1152475"/>
            <a:ext cx="559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Reduces bias from </a:t>
            </a:r>
            <a:r>
              <a:rPr lang="en"/>
              <a:t>the</a:t>
            </a:r>
            <a:r>
              <a:rPr lang="en"/>
              <a:t> information gain metrics.</a:t>
            </a:r>
            <a:endParaRPr/>
          </a:p>
          <a:p>
            <a:pPr indent="0" lvl="0" marL="0" rtl="0" algn="l">
              <a:spcBef>
                <a:spcPts val="1200"/>
              </a:spcBef>
              <a:spcAft>
                <a:spcPts val="0"/>
              </a:spcAft>
              <a:buNone/>
            </a:pPr>
            <a:r>
              <a:rPr lang="en"/>
              <a:t>Intrinsic Information is the entropy of the </a:t>
            </a:r>
            <a:r>
              <a:rPr lang="en"/>
              <a:t>proportions</a:t>
            </a:r>
            <a:r>
              <a:rPr lang="en"/>
              <a:t> of the subcategories themselves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Threshold: GR  </a:t>
            </a:r>
            <a:r>
              <a:rPr lang="en"/>
              <a:t>&gt;</a:t>
            </a:r>
            <a:r>
              <a:rPr lang="en"/>
              <a:t> .14</a:t>
            </a:r>
            <a:endParaRPr/>
          </a:p>
        </p:txBody>
      </p:sp>
      <p:pic>
        <p:nvPicPr>
          <p:cNvPr id="129" name="Google Shape;129;p22"/>
          <p:cNvPicPr preferRelativeResize="0"/>
          <p:nvPr/>
        </p:nvPicPr>
        <p:blipFill>
          <a:blip r:embed="rId3">
            <a:alphaModFix/>
          </a:blip>
          <a:stretch>
            <a:fillRect/>
          </a:stretch>
        </p:blipFill>
        <p:spPr>
          <a:xfrm>
            <a:off x="5901884" y="222513"/>
            <a:ext cx="3125192" cy="4698474"/>
          </a:xfrm>
          <a:prstGeom prst="rect">
            <a:avLst/>
          </a:prstGeom>
          <a:noFill/>
          <a:ln>
            <a:noFill/>
          </a:ln>
        </p:spPr>
      </p:pic>
      <p:pic>
        <p:nvPicPr>
          <p:cNvPr id="130" name="Google Shape;130;p22"/>
          <p:cNvPicPr preferRelativeResize="0"/>
          <p:nvPr/>
        </p:nvPicPr>
        <p:blipFill>
          <a:blip r:embed="rId4">
            <a:alphaModFix/>
          </a:blip>
          <a:stretch>
            <a:fillRect/>
          </a:stretch>
        </p:blipFill>
        <p:spPr>
          <a:xfrm>
            <a:off x="1250300" y="2424400"/>
            <a:ext cx="2352675" cy="561975"/>
          </a:xfrm>
          <a:prstGeom prst="rect">
            <a:avLst/>
          </a:prstGeom>
          <a:noFill/>
          <a:ln>
            <a:noFill/>
          </a:ln>
        </p:spPr>
      </p:pic>
      <p:pic>
        <p:nvPicPr>
          <p:cNvPr id="131" name="Google Shape;131;p22"/>
          <p:cNvPicPr preferRelativeResize="0"/>
          <p:nvPr/>
        </p:nvPicPr>
        <p:blipFill>
          <a:blip r:embed="rId5">
            <a:alphaModFix/>
          </a:blip>
          <a:stretch>
            <a:fillRect/>
          </a:stretch>
        </p:blipFill>
        <p:spPr>
          <a:xfrm>
            <a:off x="1589325" y="2986375"/>
            <a:ext cx="1295400" cy="58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OneRAttributeEval</a:t>
            </a:r>
            <a:endParaRPr/>
          </a:p>
        </p:txBody>
      </p:sp>
      <p:sp>
        <p:nvSpPr>
          <p:cNvPr id="137" name="Google Shape;137;p23"/>
          <p:cNvSpPr txBox="1"/>
          <p:nvPr>
            <p:ph idx="1" type="body"/>
          </p:nvPr>
        </p:nvSpPr>
        <p:spPr>
          <a:xfrm>
            <a:off x="311700" y="1152475"/>
            <a:ext cx="5546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Evaluates</a:t>
            </a:r>
            <a:r>
              <a:rPr lang="en"/>
              <a:t> worth of an attribute by a one-to-one ratio of the class labels.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Threshold: worth &gt; 68%</a:t>
            </a:r>
            <a:endParaRPr/>
          </a:p>
        </p:txBody>
      </p:sp>
      <p:pic>
        <p:nvPicPr>
          <p:cNvPr id="138" name="Google Shape;138;p23"/>
          <p:cNvPicPr preferRelativeResize="0"/>
          <p:nvPr/>
        </p:nvPicPr>
        <p:blipFill>
          <a:blip r:embed="rId3">
            <a:alphaModFix/>
          </a:blip>
          <a:stretch>
            <a:fillRect/>
          </a:stretch>
        </p:blipFill>
        <p:spPr>
          <a:xfrm>
            <a:off x="5995475" y="149937"/>
            <a:ext cx="3021249" cy="4843625"/>
          </a:xfrm>
          <a:prstGeom prst="rect">
            <a:avLst/>
          </a:prstGeom>
          <a:noFill/>
          <a:ln>
            <a:noFill/>
          </a:ln>
        </p:spPr>
      </p:pic>
      <p:pic>
        <p:nvPicPr>
          <p:cNvPr id="139" name="Google Shape;139;p23"/>
          <p:cNvPicPr preferRelativeResize="0"/>
          <p:nvPr/>
        </p:nvPicPr>
        <p:blipFill>
          <a:blip r:embed="rId4">
            <a:alphaModFix/>
          </a:blip>
          <a:stretch>
            <a:fillRect/>
          </a:stretch>
        </p:blipFill>
        <p:spPr>
          <a:xfrm>
            <a:off x="311700" y="2098974"/>
            <a:ext cx="5546099" cy="13531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Intuition</a:t>
            </a:r>
            <a:endParaRPr/>
          </a:p>
        </p:txBody>
      </p:sp>
      <p:sp>
        <p:nvSpPr>
          <p:cNvPr id="145" name="Google Shape;145;p24"/>
          <p:cNvSpPr txBox="1"/>
          <p:nvPr>
            <p:ph idx="1" type="body"/>
          </p:nvPr>
        </p:nvSpPr>
        <p:spPr>
          <a:xfrm>
            <a:off x="311700" y="1152475"/>
            <a:ext cx="5347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People drop multi if they have a bad grade</a:t>
            </a:r>
            <a:endParaRPr/>
          </a:p>
          <a:p>
            <a:pPr indent="-342900" lvl="0" marL="457200" rtl="0" algn="l">
              <a:spcBef>
                <a:spcPts val="0"/>
              </a:spcBef>
              <a:spcAft>
                <a:spcPts val="0"/>
              </a:spcAft>
              <a:buSzPts val="1800"/>
              <a:buChar char="●"/>
            </a:pPr>
            <a:r>
              <a:rPr lang="en"/>
              <a:t>People drop school if they have bad grades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Other financial and personal factors also important</a:t>
            </a:r>
            <a:endParaRPr/>
          </a:p>
          <a:p>
            <a:pPr indent="-342900" lvl="0" marL="457200" rtl="0" algn="l">
              <a:spcBef>
                <a:spcPts val="1200"/>
              </a:spcBef>
              <a:spcAft>
                <a:spcPts val="0"/>
              </a:spcAft>
              <a:buSzPts val="1800"/>
              <a:buChar char="●"/>
            </a:pPr>
            <a:r>
              <a:rPr lang="en"/>
              <a:t>Special needs, debtor, tuition fee, etc</a:t>
            </a:r>
            <a:endParaRPr/>
          </a:p>
        </p:txBody>
      </p:sp>
      <p:pic>
        <p:nvPicPr>
          <p:cNvPr id="146" name="Google Shape;146;p24"/>
          <p:cNvPicPr preferRelativeResize="0"/>
          <p:nvPr/>
        </p:nvPicPr>
        <p:blipFill>
          <a:blip r:embed="rId3">
            <a:alphaModFix/>
          </a:blip>
          <a:stretch>
            <a:fillRect/>
          </a:stretch>
        </p:blipFill>
        <p:spPr>
          <a:xfrm>
            <a:off x="5658827" y="369100"/>
            <a:ext cx="3173474" cy="440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Classifier Models</a:t>
            </a:r>
            <a:endParaRPr/>
          </a:p>
        </p:txBody>
      </p:sp>
      <p:sp>
        <p:nvSpPr>
          <p:cNvPr id="152" name="Google Shape;152;p25"/>
          <p:cNvSpPr txBox="1"/>
          <p:nvPr>
            <p:ph idx="1" type="body"/>
          </p:nvPr>
        </p:nvSpPr>
        <p:spPr>
          <a:xfrm>
            <a:off x="311700" y="1152475"/>
            <a:ext cx="4173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J48</a:t>
            </a:r>
            <a:endParaRPr/>
          </a:p>
          <a:p>
            <a:pPr indent="-317500" lvl="1" marL="914400" rtl="0" algn="l">
              <a:spcBef>
                <a:spcPts val="0"/>
              </a:spcBef>
              <a:spcAft>
                <a:spcPts val="0"/>
              </a:spcAft>
              <a:buSzPts val="1400"/>
              <a:buChar char="○"/>
            </a:pPr>
            <a:r>
              <a:rPr lang="en"/>
              <a:t>Information gain decision tree</a:t>
            </a:r>
            <a:endParaRPr/>
          </a:p>
          <a:p>
            <a:pPr indent="-342900" lvl="0" marL="457200" rtl="0" algn="l">
              <a:spcBef>
                <a:spcPts val="0"/>
              </a:spcBef>
              <a:spcAft>
                <a:spcPts val="0"/>
              </a:spcAft>
              <a:buSzPts val="1800"/>
              <a:buChar char="●"/>
            </a:pPr>
            <a:r>
              <a:rPr lang="en"/>
              <a:t>NaiveBayes</a:t>
            </a:r>
            <a:endParaRPr/>
          </a:p>
          <a:p>
            <a:pPr indent="-317500" lvl="1" marL="914400" rtl="0" algn="l">
              <a:spcBef>
                <a:spcPts val="0"/>
              </a:spcBef>
              <a:spcAft>
                <a:spcPts val="0"/>
              </a:spcAft>
              <a:buSzPts val="1400"/>
              <a:buChar char="○"/>
            </a:pPr>
            <a:r>
              <a:rPr lang="en"/>
              <a:t>Probabilistic classifier</a:t>
            </a:r>
            <a:endParaRPr/>
          </a:p>
          <a:p>
            <a:pPr indent="-317500" lvl="1" marL="914400" rtl="0" algn="l">
              <a:spcBef>
                <a:spcPts val="0"/>
              </a:spcBef>
              <a:spcAft>
                <a:spcPts val="0"/>
              </a:spcAft>
              <a:buSzPts val="1400"/>
              <a:buChar char="○"/>
            </a:pPr>
            <a:r>
              <a:rPr lang="en"/>
              <a:t>Conditionally </a:t>
            </a:r>
            <a:r>
              <a:rPr lang="en"/>
              <a:t>independent</a:t>
            </a:r>
            <a:endParaRPr/>
          </a:p>
          <a:p>
            <a:pPr indent="-342900" lvl="0" marL="457200" rtl="0" algn="l">
              <a:spcBef>
                <a:spcPts val="0"/>
              </a:spcBef>
              <a:spcAft>
                <a:spcPts val="0"/>
              </a:spcAft>
              <a:buSzPts val="1800"/>
              <a:buChar char="●"/>
            </a:pPr>
            <a:r>
              <a:rPr lang="en"/>
              <a:t>Logistic</a:t>
            </a:r>
            <a:endParaRPr/>
          </a:p>
          <a:p>
            <a:pPr indent="-317500" lvl="1" marL="914400" rtl="0" algn="l">
              <a:spcBef>
                <a:spcPts val="0"/>
              </a:spcBef>
              <a:spcAft>
                <a:spcPts val="0"/>
              </a:spcAft>
              <a:buSzPts val="1400"/>
              <a:buChar char="○"/>
            </a:pPr>
            <a:r>
              <a:rPr lang="en"/>
              <a:t>Estimates class </a:t>
            </a:r>
            <a:r>
              <a:rPr lang="en"/>
              <a:t>probabilities</a:t>
            </a:r>
            <a:endParaRPr/>
          </a:p>
          <a:p>
            <a:pPr indent="-317500" lvl="1" marL="914400" rtl="0" algn="l">
              <a:spcBef>
                <a:spcPts val="0"/>
              </a:spcBef>
              <a:spcAft>
                <a:spcPts val="0"/>
              </a:spcAft>
              <a:buSzPts val="1400"/>
              <a:buChar char="○"/>
            </a:pPr>
            <a:r>
              <a:rPr lang="en"/>
              <a:t>Maximize log-likelihood</a:t>
            </a:r>
            <a:endParaRPr/>
          </a:p>
          <a:p>
            <a:pPr indent="-342900" lvl="0" marL="457200" rtl="0" algn="l">
              <a:spcBef>
                <a:spcPts val="0"/>
              </a:spcBef>
              <a:spcAft>
                <a:spcPts val="0"/>
              </a:spcAft>
              <a:buSzPts val="1800"/>
              <a:buChar char="●"/>
            </a:pPr>
            <a:r>
              <a:rPr lang="en"/>
              <a:t>Random Forest</a:t>
            </a:r>
            <a:endParaRPr/>
          </a:p>
          <a:p>
            <a:pPr indent="-317500" lvl="1" marL="914400" rtl="0" algn="l">
              <a:spcBef>
                <a:spcPts val="0"/>
              </a:spcBef>
              <a:spcAft>
                <a:spcPts val="0"/>
              </a:spcAft>
              <a:buSzPts val="1400"/>
              <a:buChar char="○"/>
            </a:pPr>
            <a:r>
              <a:rPr lang="en"/>
              <a:t>Generates collection of random trees</a:t>
            </a:r>
            <a:endParaRPr/>
          </a:p>
          <a:p>
            <a:pPr indent="-317500" lvl="1" marL="914400" rtl="0" algn="l">
              <a:spcBef>
                <a:spcPts val="0"/>
              </a:spcBef>
              <a:spcAft>
                <a:spcPts val="0"/>
              </a:spcAft>
              <a:buSzPts val="1400"/>
              <a:buChar char="○"/>
            </a:pPr>
            <a:r>
              <a:rPr lang="en"/>
              <a:t>Evaluates using this “forest” </a:t>
            </a:r>
            <a:endParaRPr/>
          </a:p>
        </p:txBody>
      </p:sp>
      <p:pic>
        <p:nvPicPr>
          <p:cNvPr id="153" name="Google Shape;153;p25"/>
          <p:cNvPicPr preferRelativeResize="0"/>
          <p:nvPr/>
        </p:nvPicPr>
        <p:blipFill>
          <a:blip r:embed="rId3">
            <a:alphaModFix/>
          </a:blip>
          <a:stretch>
            <a:fillRect/>
          </a:stretch>
        </p:blipFill>
        <p:spPr>
          <a:xfrm>
            <a:off x="5158375" y="1166800"/>
            <a:ext cx="3810000" cy="280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Metrics</a:t>
            </a:r>
            <a:endParaRPr/>
          </a:p>
        </p:txBody>
      </p:sp>
      <p:sp>
        <p:nvSpPr>
          <p:cNvPr id="159" name="Google Shape;159;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Accuracy</a:t>
            </a:r>
            <a:endParaRPr/>
          </a:p>
          <a:p>
            <a:pPr indent="-317500" lvl="1" marL="914400" rtl="0" algn="l">
              <a:spcBef>
                <a:spcPts val="0"/>
              </a:spcBef>
              <a:spcAft>
                <a:spcPts val="0"/>
              </a:spcAft>
              <a:buSzPts val="1400"/>
              <a:buChar char="○"/>
            </a:pPr>
            <a:r>
              <a:rPr lang="en"/>
              <a:t>General </a:t>
            </a:r>
            <a:r>
              <a:rPr lang="en"/>
              <a:t>performance</a:t>
            </a:r>
            <a:r>
              <a:rPr lang="en"/>
              <a:t> observation</a:t>
            </a:r>
            <a:endParaRPr/>
          </a:p>
          <a:p>
            <a:pPr indent="-342900" lvl="0" marL="457200" rtl="0" algn="l">
              <a:spcBef>
                <a:spcPts val="0"/>
              </a:spcBef>
              <a:spcAft>
                <a:spcPts val="0"/>
              </a:spcAft>
              <a:buSzPts val="1800"/>
              <a:buChar char="●"/>
            </a:pPr>
            <a:r>
              <a:rPr lang="en"/>
              <a:t>TP/FP Rate</a:t>
            </a:r>
            <a:endParaRPr/>
          </a:p>
          <a:p>
            <a:pPr indent="-317500" lvl="1" marL="914400" rtl="0" algn="l">
              <a:spcBef>
                <a:spcPts val="0"/>
              </a:spcBef>
              <a:spcAft>
                <a:spcPts val="0"/>
              </a:spcAft>
              <a:buSzPts val="1400"/>
              <a:buChar char="○"/>
            </a:pPr>
            <a:r>
              <a:rPr lang="en"/>
              <a:t>Better to incorrectly predict a non-dropout student as dropout → TPR</a:t>
            </a:r>
            <a:endParaRPr/>
          </a:p>
          <a:p>
            <a:pPr indent="-317500" lvl="1" marL="914400" rtl="0" algn="l">
              <a:spcBef>
                <a:spcPts val="0"/>
              </a:spcBef>
              <a:spcAft>
                <a:spcPts val="0"/>
              </a:spcAft>
              <a:buSzPts val="1400"/>
              <a:buChar char="○"/>
            </a:pPr>
            <a:r>
              <a:rPr lang="en"/>
              <a:t>P</a:t>
            </a:r>
            <a:r>
              <a:rPr lang="en"/>
              <a:t>redict beforehand and intervene if </a:t>
            </a:r>
            <a:r>
              <a:rPr lang="en"/>
              <a:t>necessary</a:t>
            </a:r>
            <a:endParaRPr/>
          </a:p>
          <a:p>
            <a:pPr indent="-342900" lvl="0" marL="457200" rtl="0" algn="l">
              <a:spcBef>
                <a:spcPts val="0"/>
              </a:spcBef>
              <a:spcAft>
                <a:spcPts val="0"/>
              </a:spcAft>
              <a:buSzPts val="1800"/>
              <a:buChar char="●"/>
            </a:pPr>
            <a:r>
              <a:rPr lang="en"/>
              <a:t>ROC</a:t>
            </a:r>
            <a:endParaRPr/>
          </a:p>
          <a:p>
            <a:pPr indent="-317500" lvl="1" marL="914400" rtl="0" algn="l">
              <a:spcBef>
                <a:spcPts val="0"/>
              </a:spcBef>
              <a:spcAft>
                <a:spcPts val="0"/>
              </a:spcAft>
              <a:buSzPts val="1400"/>
              <a:buChar char="○"/>
            </a:pPr>
            <a:r>
              <a:rPr lang="en"/>
              <a:t>Both FPs and FNs are important, so ROC is acceptable</a:t>
            </a:r>
            <a:endParaRPr/>
          </a:p>
        </p:txBody>
      </p:sp>
      <p:pic>
        <p:nvPicPr>
          <p:cNvPr id="160" name="Google Shape;160;p26"/>
          <p:cNvPicPr preferRelativeResize="0"/>
          <p:nvPr/>
        </p:nvPicPr>
        <p:blipFill rotWithShape="1">
          <a:blip r:embed="rId3">
            <a:alphaModFix/>
          </a:blip>
          <a:srcRect b="4689" l="0" r="0" t="0"/>
          <a:stretch/>
        </p:blipFill>
        <p:spPr>
          <a:xfrm>
            <a:off x="5162950" y="1440700"/>
            <a:ext cx="3981050" cy="283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Accuracy</a:t>
            </a:r>
            <a:endParaRPr/>
          </a:p>
        </p:txBody>
      </p:sp>
      <p:sp>
        <p:nvSpPr>
          <p:cNvPr id="166" name="Google Shape;16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 5 models had minimum accuracy of 86.9%</a:t>
            </a:r>
            <a:endParaRPr/>
          </a:p>
          <a:p>
            <a:pPr indent="-342900" lvl="0" marL="457200" rtl="0" algn="l">
              <a:spcBef>
                <a:spcPts val="1200"/>
              </a:spcBef>
              <a:spcAft>
                <a:spcPts val="0"/>
              </a:spcAft>
              <a:buSzPts val="1800"/>
              <a:buAutoNum type="arabicPeriod"/>
            </a:pPr>
            <a:r>
              <a:rPr lang="en"/>
              <a:t>Intuition + Logistic - </a:t>
            </a:r>
            <a:r>
              <a:rPr b="1" lang="en"/>
              <a:t>87.5%</a:t>
            </a:r>
            <a:endParaRPr b="1"/>
          </a:p>
          <a:p>
            <a:pPr indent="-342900" lvl="0" marL="457200" rtl="0" algn="l">
              <a:spcBef>
                <a:spcPts val="0"/>
              </a:spcBef>
              <a:spcAft>
                <a:spcPts val="0"/>
              </a:spcAft>
              <a:buSzPts val="1800"/>
              <a:buAutoNum type="arabicPeriod"/>
            </a:pPr>
            <a:r>
              <a:rPr lang="en"/>
              <a:t>Correlation + Logistic</a:t>
            </a:r>
            <a:endParaRPr/>
          </a:p>
          <a:p>
            <a:pPr indent="-342900" lvl="0" marL="457200" rtl="0" algn="l">
              <a:spcBef>
                <a:spcPts val="0"/>
              </a:spcBef>
              <a:spcAft>
                <a:spcPts val="0"/>
              </a:spcAft>
              <a:buSzPts val="1800"/>
              <a:buAutoNum type="arabicPeriod"/>
            </a:pPr>
            <a:r>
              <a:rPr lang="en"/>
              <a:t>InfoGain + Logistic</a:t>
            </a:r>
            <a:endParaRPr/>
          </a:p>
          <a:p>
            <a:pPr indent="-342900" lvl="0" marL="457200" rtl="0" algn="l">
              <a:spcBef>
                <a:spcPts val="0"/>
              </a:spcBef>
              <a:spcAft>
                <a:spcPts val="0"/>
              </a:spcAft>
              <a:buSzPts val="1800"/>
              <a:buAutoNum type="arabicPeriod"/>
            </a:pPr>
            <a:r>
              <a:rPr lang="en"/>
              <a:t>Intuition + Random Forest</a:t>
            </a:r>
            <a:endParaRPr/>
          </a:p>
          <a:p>
            <a:pPr indent="-342900" lvl="0" marL="457200" rtl="0" algn="l">
              <a:spcBef>
                <a:spcPts val="0"/>
              </a:spcBef>
              <a:spcAft>
                <a:spcPts val="0"/>
              </a:spcAft>
              <a:buSzPts val="1800"/>
              <a:buAutoNum type="arabicPeriod"/>
            </a:pPr>
            <a:r>
              <a:rPr lang="en"/>
              <a:t>OneR + Logistic</a:t>
            </a:r>
            <a:endParaRPr/>
          </a:p>
          <a:p>
            <a:pPr indent="0" lvl="0" marL="0" rtl="0" algn="l">
              <a:spcBef>
                <a:spcPts val="1200"/>
              </a:spcBef>
              <a:spcAft>
                <a:spcPts val="1200"/>
              </a:spcAft>
              <a:buNone/>
            </a:pPr>
            <a:r>
              <a:t/>
            </a:r>
            <a:endParaRPr/>
          </a:p>
        </p:txBody>
      </p:sp>
      <p:pic>
        <p:nvPicPr>
          <p:cNvPr id="167" name="Google Shape;167;p27"/>
          <p:cNvPicPr preferRelativeResize="0"/>
          <p:nvPr/>
        </p:nvPicPr>
        <p:blipFill>
          <a:blip r:embed="rId3">
            <a:alphaModFix/>
          </a:blip>
          <a:stretch>
            <a:fillRect/>
          </a:stretch>
        </p:blipFill>
        <p:spPr>
          <a:xfrm>
            <a:off x="5884737" y="1016270"/>
            <a:ext cx="3157513" cy="3688825"/>
          </a:xfrm>
          <a:prstGeom prst="rect">
            <a:avLst/>
          </a:prstGeom>
          <a:noFill/>
          <a:ln>
            <a:noFill/>
          </a:ln>
        </p:spPr>
      </p:pic>
      <p:sp>
        <p:nvSpPr>
          <p:cNvPr id="168" name="Google Shape;168;p27"/>
          <p:cNvSpPr txBox="1"/>
          <p:nvPr/>
        </p:nvSpPr>
        <p:spPr>
          <a:xfrm>
            <a:off x="428625" y="3810000"/>
            <a:ext cx="4714800" cy="1000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Accuracy </a:t>
            </a:r>
            <a:r>
              <a:rPr lang="en" sz="1800">
                <a:solidFill>
                  <a:schemeClr val="dk2"/>
                </a:solidFill>
              </a:rPr>
              <a:t>largely</a:t>
            </a:r>
            <a:r>
              <a:rPr lang="en" sz="1800">
                <a:solidFill>
                  <a:schemeClr val="dk2"/>
                </a:solidFill>
              </a:rPr>
              <a:t> dependent on </a:t>
            </a:r>
            <a:r>
              <a:rPr i="1" lang="en" sz="1800">
                <a:solidFill>
                  <a:schemeClr val="dk2"/>
                </a:solidFill>
              </a:rPr>
              <a:t>classification model</a:t>
            </a:r>
            <a:r>
              <a:rPr lang="en" sz="1800">
                <a:solidFill>
                  <a:schemeClr val="dk2"/>
                </a:solidFill>
              </a:rPr>
              <a:t> used</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TPR</a:t>
            </a:r>
            <a:endParaRPr/>
          </a:p>
        </p:txBody>
      </p:sp>
      <p:sp>
        <p:nvSpPr>
          <p:cNvPr id="174" name="Google Shape;17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Achieved</a:t>
            </a:r>
            <a:r>
              <a:rPr lang="en"/>
              <a:t> minimum TPR of .710</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Intuition + Logistic - </a:t>
            </a:r>
            <a:r>
              <a:rPr b="1" lang="en"/>
              <a:t>.875</a:t>
            </a:r>
            <a:endParaRPr b="1"/>
          </a:p>
          <a:p>
            <a:pPr indent="-342900" lvl="0" marL="457200" rtl="0" algn="l">
              <a:spcBef>
                <a:spcPts val="0"/>
              </a:spcBef>
              <a:spcAft>
                <a:spcPts val="0"/>
              </a:spcAft>
              <a:buSzPts val="1800"/>
              <a:buAutoNum type="arabicPeriod"/>
            </a:pPr>
            <a:r>
              <a:rPr lang="en"/>
              <a:t>Intuition + Random Forest</a:t>
            </a:r>
            <a:endParaRPr/>
          </a:p>
          <a:p>
            <a:pPr indent="-342900" lvl="0" marL="457200" rtl="0" algn="l">
              <a:spcBef>
                <a:spcPts val="0"/>
              </a:spcBef>
              <a:spcAft>
                <a:spcPts val="0"/>
              </a:spcAft>
              <a:buSzPts val="1800"/>
              <a:buAutoNum type="arabicPeriod"/>
            </a:pPr>
            <a:r>
              <a:rPr lang="en"/>
              <a:t>OneR + Logistic</a:t>
            </a:r>
            <a:endParaRPr/>
          </a:p>
          <a:p>
            <a:pPr indent="-342900" lvl="0" marL="457200" rtl="0" algn="l">
              <a:spcBef>
                <a:spcPts val="0"/>
              </a:spcBef>
              <a:spcAft>
                <a:spcPts val="0"/>
              </a:spcAft>
              <a:buSzPts val="1800"/>
              <a:buAutoNum type="arabicPeriod"/>
            </a:pPr>
            <a:r>
              <a:rPr lang="en"/>
              <a:t>InfoGain + Naive Bayes</a:t>
            </a:r>
            <a:endParaRPr/>
          </a:p>
          <a:p>
            <a:pPr indent="-342900" lvl="0" marL="457200" rtl="0" algn="l">
              <a:spcBef>
                <a:spcPts val="0"/>
              </a:spcBef>
              <a:spcAft>
                <a:spcPts val="0"/>
              </a:spcAft>
              <a:buSzPts val="1800"/>
              <a:buAutoNum type="arabicPeriod"/>
            </a:pPr>
            <a:r>
              <a:rPr lang="en"/>
              <a:t>Intuition + J48</a:t>
            </a:r>
            <a:endParaRPr/>
          </a:p>
        </p:txBody>
      </p:sp>
      <p:pic>
        <p:nvPicPr>
          <p:cNvPr id="175" name="Google Shape;175;p28"/>
          <p:cNvPicPr preferRelativeResize="0"/>
          <p:nvPr/>
        </p:nvPicPr>
        <p:blipFill>
          <a:blip r:embed="rId3">
            <a:alphaModFix/>
          </a:blip>
          <a:stretch>
            <a:fillRect/>
          </a:stretch>
        </p:blipFill>
        <p:spPr>
          <a:xfrm>
            <a:off x="5782498" y="1270349"/>
            <a:ext cx="3180702" cy="3180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ROC</a:t>
            </a:r>
            <a:endParaRPr/>
          </a:p>
        </p:txBody>
      </p:sp>
      <p:sp>
        <p:nvSpPr>
          <p:cNvPr id="181" name="Google Shape;18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Achieved minimum area under ROC of .906</a:t>
            </a:r>
            <a:endParaRPr/>
          </a:p>
          <a:p>
            <a:pPr indent="0" lvl="0" marL="0" rtl="0" algn="l">
              <a:spcBef>
                <a:spcPts val="1200"/>
              </a:spcBef>
              <a:spcAft>
                <a:spcPts val="0"/>
              </a:spcAft>
              <a:buNone/>
            </a:pPr>
            <a:r>
              <a:t/>
            </a:r>
            <a:endParaRPr/>
          </a:p>
          <a:p>
            <a:pPr indent="-342900" lvl="0" marL="457200" marR="0" rtl="0" algn="l">
              <a:lnSpc>
                <a:spcPct val="115000"/>
              </a:lnSpc>
              <a:spcBef>
                <a:spcPts val="1200"/>
              </a:spcBef>
              <a:spcAft>
                <a:spcPts val="0"/>
              </a:spcAft>
              <a:buSzPts val="1800"/>
              <a:buAutoNum type="arabicPeriod"/>
            </a:pPr>
            <a:r>
              <a:rPr lang="en"/>
              <a:t>Intuition + Logistic - </a:t>
            </a:r>
            <a:r>
              <a:rPr b="1" lang="en"/>
              <a:t>.914</a:t>
            </a:r>
            <a:endParaRPr b="1"/>
          </a:p>
          <a:p>
            <a:pPr indent="-342900" lvl="0" marL="457200" marR="0" rtl="0" algn="l">
              <a:lnSpc>
                <a:spcPct val="115000"/>
              </a:lnSpc>
              <a:spcBef>
                <a:spcPts val="0"/>
              </a:spcBef>
              <a:spcAft>
                <a:spcPts val="0"/>
              </a:spcAft>
              <a:buSzPts val="1800"/>
              <a:buAutoNum type="arabicPeriod"/>
            </a:pPr>
            <a:r>
              <a:rPr lang="en"/>
              <a:t>Intuition + Random Forest</a:t>
            </a:r>
            <a:endParaRPr/>
          </a:p>
          <a:p>
            <a:pPr indent="-342900" lvl="0" marL="457200" marR="0" rtl="0" algn="l">
              <a:lnSpc>
                <a:spcPct val="115000"/>
              </a:lnSpc>
              <a:spcBef>
                <a:spcPts val="0"/>
              </a:spcBef>
              <a:spcAft>
                <a:spcPts val="0"/>
              </a:spcAft>
              <a:buSzPts val="1800"/>
              <a:buAutoNum type="arabicPeriod"/>
            </a:pPr>
            <a:r>
              <a:rPr lang="en"/>
              <a:t>Correlation + Logistic</a:t>
            </a:r>
            <a:endParaRPr/>
          </a:p>
          <a:p>
            <a:pPr indent="-342900" lvl="0" marL="457200" marR="0" rtl="0" algn="l">
              <a:lnSpc>
                <a:spcPct val="115000"/>
              </a:lnSpc>
              <a:spcBef>
                <a:spcPts val="0"/>
              </a:spcBef>
              <a:spcAft>
                <a:spcPts val="0"/>
              </a:spcAft>
              <a:buSzPts val="1800"/>
              <a:buAutoNum type="arabicPeriod"/>
            </a:pPr>
            <a:r>
              <a:rPr lang="en"/>
              <a:t>InfoGain + Random Forest</a:t>
            </a:r>
            <a:endParaRPr/>
          </a:p>
          <a:p>
            <a:pPr indent="-342900" lvl="0" marL="457200" marR="0" rtl="0" algn="l">
              <a:lnSpc>
                <a:spcPct val="115000"/>
              </a:lnSpc>
              <a:spcBef>
                <a:spcPts val="0"/>
              </a:spcBef>
              <a:spcAft>
                <a:spcPts val="0"/>
              </a:spcAft>
              <a:buSzPts val="1800"/>
              <a:buAutoNum type="arabicPeriod"/>
            </a:pPr>
            <a:r>
              <a:rPr lang="en"/>
              <a:t>Correlation + Random Fores</a:t>
            </a:r>
            <a:r>
              <a:rPr lang="en" sz="1200">
                <a:solidFill>
                  <a:schemeClr val="dk1"/>
                </a:solidFill>
                <a:latin typeface="Times New Roman"/>
                <a:ea typeface="Times New Roman"/>
                <a:cs typeface="Times New Roman"/>
                <a:sym typeface="Times New Roman"/>
              </a:rPr>
              <a:t>t</a:t>
            </a:r>
            <a:endParaRPr/>
          </a:p>
        </p:txBody>
      </p:sp>
      <p:pic>
        <p:nvPicPr>
          <p:cNvPr id="182" name="Google Shape;182;p29"/>
          <p:cNvPicPr preferRelativeResize="0"/>
          <p:nvPr/>
        </p:nvPicPr>
        <p:blipFill rotWithShape="1">
          <a:blip r:embed="rId3">
            <a:alphaModFix/>
          </a:blip>
          <a:srcRect b="10442" l="0" r="0" t="0"/>
          <a:stretch/>
        </p:blipFill>
        <p:spPr>
          <a:xfrm>
            <a:off x="4572000" y="1735573"/>
            <a:ext cx="4120350" cy="2509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Model</a:t>
            </a:r>
            <a:endParaRPr/>
          </a:p>
        </p:txBody>
      </p:sp>
      <p:sp>
        <p:nvSpPr>
          <p:cNvPr id="188" name="Google Shape;188;p30"/>
          <p:cNvSpPr txBox="1"/>
          <p:nvPr>
            <p:ph idx="1" type="body"/>
          </p:nvPr>
        </p:nvSpPr>
        <p:spPr>
          <a:xfrm>
            <a:off x="311700" y="1152475"/>
            <a:ext cx="394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Intuition + Logistic</a:t>
            </a:r>
            <a:endParaRPr/>
          </a:p>
          <a:p>
            <a:pPr indent="-342900" lvl="0" marL="457200" rtl="0" algn="l">
              <a:spcBef>
                <a:spcPts val="1200"/>
              </a:spcBef>
              <a:spcAft>
                <a:spcPts val="0"/>
              </a:spcAft>
              <a:buSzPts val="1800"/>
              <a:buChar char="●"/>
            </a:pPr>
            <a:r>
              <a:rPr b="1" lang="en"/>
              <a:t>87.5%</a:t>
            </a:r>
            <a:r>
              <a:rPr lang="en"/>
              <a:t> accuracy</a:t>
            </a:r>
            <a:endParaRPr/>
          </a:p>
          <a:p>
            <a:pPr indent="-342900" lvl="0" marL="457200" rtl="0" algn="l">
              <a:spcBef>
                <a:spcPts val="0"/>
              </a:spcBef>
              <a:spcAft>
                <a:spcPts val="0"/>
              </a:spcAft>
              <a:buSzPts val="1800"/>
              <a:buChar char="●"/>
            </a:pPr>
            <a:r>
              <a:rPr b="1" lang="en"/>
              <a:t>.875</a:t>
            </a:r>
            <a:r>
              <a:rPr lang="en"/>
              <a:t> TPR**</a:t>
            </a:r>
            <a:endParaRPr/>
          </a:p>
          <a:p>
            <a:pPr indent="-342900" lvl="0" marL="457200" rtl="0" algn="l">
              <a:spcBef>
                <a:spcPts val="0"/>
              </a:spcBef>
              <a:spcAft>
                <a:spcPts val="0"/>
              </a:spcAft>
              <a:buSzPts val="1800"/>
              <a:buChar char="●"/>
            </a:pPr>
            <a:r>
              <a:rPr b="1" lang="en"/>
              <a:t>.914</a:t>
            </a:r>
            <a:r>
              <a:rPr lang="en"/>
              <a:t> ROC</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**TPR most important</a:t>
            </a:r>
            <a:endParaRPr/>
          </a:p>
        </p:txBody>
      </p:sp>
      <p:pic>
        <p:nvPicPr>
          <p:cNvPr id="189" name="Google Shape;189;p30"/>
          <p:cNvPicPr preferRelativeResize="0"/>
          <p:nvPr/>
        </p:nvPicPr>
        <p:blipFill>
          <a:blip r:embed="rId3">
            <a:alphaModFix/>
          </a:blip>
          <a:stretch>
            <a:fillRect/>
          </a:stretch>
        </p:blipFill>
        <p:spPr>
          <a:xfrm>
            <a:off x="4260300" y="1584325"/>
            <a:ext cx="4572000" cy="255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1"/>
          <p:cNvPicPr preferRelativeResize="0"/>
          <p:nvPr/>
        </p:nvPicPr>
        <p:blipFill>
          <a:blip r:embed="rId3">
            <a:alphaModFix/>
          </a:blip>
          <a:stretch>
            <a:fillRect/>
          </a:stretch>
        </p:blipFill>
        <p:spPr>
          <a:xfrm>
            <a:off x="889188" y="305213"/>
            <a:ext cx="7365624" cy="4533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pic>
        <p:nvPicPr>
          <p:cNvPr id="63" name="Google Shape;63;p14"/>
          <p:cNvPicPr preferRelativeResize="0"/>
          <p:nvPr/>
        </p:nvPicPr>
        <p:blipFill>
          <a:blip r:embed="rId3">
            <a:alphaModFix/>
          </a:blip>
          <a:stretch>
            <a:fillRect/>
          </a:stretch>
        </p:blipFill>
        <p:spPr>
          <a:xfrm>
            <a:off x="4808800" y="1621400"/>
            <a:ext cx="4128200" cy="2662701"/>
          </a:xfrm>
          <a:prstGeom prst="rect">
            <a:avLst/>
          </a:prstGeom>
          <a:noFill/>
          <a:ln>
            <a:noFill/>
          </a:ln>
        </p:spPr>
      </p:pic>
      <p:pic>
        <p:nvPicPr>
          <p:cNvPr id="64" name="Google Shape;64;p14"/>
          <p:cNvPicPr preferRelativeResize="0"/>
          <p:nvPr/>
        </p:nvPicPr>
        <p:blipFill>
          <a:blip r:embed="rId4">
            <a:alphaModFix/>
          </a:blip>
          <a:stretch>
            <a:fillRect/>
          </a:stretch>
        </p:blipFill>
        <p:spPr>
          <a:xfrm>
            <a:off x="206975" y="1552337"/>
            <a:ext cx="4342350" cy="2800825"/>
          </a:xfrm>
          <a:prstGeom prst="rect">
            <a:avLst/>
          </a:prstGeom>
          <a:noFill/>
          <a:ln>
            <a:noFill/>
          </a:ln>
        </p:spPr>
      </p:pic>
      <p:sp>
        <p:nvSpPr>
          <p:cNvPr id="65" name="Google Shape;65;p14"/>
          <p:cNvSpPr txBox="1"/>
          <p:nvPr/>
        </p:nvSpPr>
        <p:spPr>
          <a:xfrm>
            <a:off x="7355400" y="4789500"/>
            <a:ext cx="178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accent5"/>
                </a:solidFill>
                <a:hlinkClick r:id="rId5">
                  <a:extLst>
                    <a:ext uri="{A12FA001-AC4F-418D-AE19-62706E023703}">
                      <ahyp:hlinkClr val="tx"/>
                    </a:ext>
                  </a:extLst>
                </a:hlinkClick>
              </a:rPr>
              <a:t>https://educationdata.org/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pSp>
        <p:nvGrpSpPr>
          <p:cNvPr id="199" name="Google Shape;199;p32"/>
          <p:cNvGrpSpPr/>
          <p:nvPr/>
        </p:nvGrpSpPr>
        <p:grpSpPr>
          <a:xfrm>
            <a:off x="1050863" y="113300"/>
            <a:ext cx="6148373" cy="4916914"/>
            <a:chOff x="1497813" y="180238"/>
            <a:chExt cx="6148373" cy="4916914"/>
          </a:xfrm>
        </p:grpSpPr>
        <p:pic>
          <p:nvPicPr>
            <p:cNvPr id="200" name="Google Shape;200;p32"/>
            <p:cNvPicPr preferRelativeResize="0"/>
            <p:nvPr/>
          </p:nvPicPr>
          <p:blipFill rotWithShape="1">
            <a:blip r:embed="rId3">
              <a:alphaModFix/>
            </a:blip>
            <a:srcRect b="69248" l="56284" r="0" t="0"/>
            <a:stretch/>
          </p:blipFill>
          <p:spPr>
            <a:xfrm>
              <a:off x="4958396" y="180238"/>
              <a:ext cx="2687773" cy="2193823"/>
            </a:xfrm>
            <a:prstGeom prst="rect">
              <a:avLst/>
            </a:prstGeom>
            <a:noFill/>
            <a:ln>
              <a:noFill/>
            </a:ln>
          </p:spPr>
        </p:pic>
        <p:pic>
          <p:nvPicPr>
            <p:cNvPr id="201" name="Google Shape;201;p32"/>
            <p:cNvPicPr preferRelativeResize="0"/>
            <p:nvPr/>
          </p:nvPicPr>
          <p:blipFill rotWithShape="1">
            <a:blip r:embed="rId3">
              <a:alphaModFix/>
            </a:blip>
            <a:srcRect b="31687" l="0" r="0" t="31347"/>
            <a:stretch/>
          </p:blipFill>
          <p:spPr>
            <a:xfrm>
              <a:off x="1497813" y="2459942"/>
              <a:ext cx="6148373" cy="2637210"/>
            </a:xfrm>
            <a:prstGeom prst="rect">
              <a:avLst/>
            </a:prstGeom>
            <a:noFill/>
            <a:ln>
              <a:noFill/>
            </a:ln>
          </p:spPr>
        </p:pic>
      </p:grpSp>
      <p:sp>
        <p:nvSpPr>
          <p:cNvPr id="202" name="Google Shape;202;p32"/>
          <p:cNvSpPr txBox="1"/>
          <p:nvPr/>
        </p:nvSpPr>
        <p:spPr>
          <a:xfrm>
            <a:off x="38164" y="634322"/>
            <a:ext cx="1056600" cy="9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Good accuracy</a:t>
            </a:r>
            <a:endParaRPr sz="1500">
              <a:solidFill>
                <a:schemeClr val="dk2"/>
              </a:solidFill>
            </a:endParaRPr>
          </a:p>
          <a:p>
            <a:pPr indent="0" lvl="0" marL="0" rtl="0" algn="l">
              <a:spcBef>
                <a:spcPts val="0"/>
              </a:spcBef>
              <a:spcAft>
                <a:spcPts val="0"/>
              </a:spcAft>
              <a:buNone/>
            </a:pPr>
            <a:r>
              <a:rPr lang="en" sz="1500">
                <a:solidFill>
                  <a:schemeClr val="dk2"/>
                </a:solidFill>
              </a:rPr>
              <a:t>    </a:t>
            </a:r>
            <a:endParaRPr sz="1500">
              <a:solidFill>
                <a:schemeClr val="dk2"/>
              </a:solidFill>
            </a:endParaRPr>
          </a:p>
        </p:txBody>
      </p:sp>
      <p:sp>
        <p:nvSpPr>
          <p:cNvPr id="203" name="Google Shape;203;p32"/>
          <p:cNvSpPr txBox="1"/>
          <p:nvPr/>
        </p:nvSpPr>
        <p:spPr>
          <a:xfrm>
            <a:off x="7288850" y="609725"/>
            <a:ext cx="1838700" cy="11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Low accuracy = low ROC (kinda?)</a:t>
            </a:r>
            <a:endParaRPr sz="1500">
              <a:solidFill>
                <a:schemeClr val="dk2"/>
              </a:solidFill>
            </a:endParaRPr>
          </a:p>
          <a:p>
            <a:pPr indent="457200" lvl="0" marL="0" rtl="0" algn="l">
              <a:spcBef>
                <a:spcPts val="0"/>
              </a:spcBef>
              <a:spcAft>
                <a:spcPts val="0"/>
              </a:spcAft>
              <a:buNone/>
            </a:pPr>
            <a:r>
              <a:t/>
            </a:r>
            <a:endParaRPr sz="1500">
              <a:solidFill>
                <a:schemeClr val="dk2"/>
              </a:solidFill>
            </a:endParaRPr>
          </a:p>
        </p:txBody>
      </p:sp>
      <p:sp>
        <p:nvSpPr>
          <p:cNvPr id="204" name="Google Shape;204;p32"/>
          <p:cNvSpPr txBox="1"/>
          <p:nvPr/>
        </p:nvSpPr>
        <p:spPr>
          <a:xfrm>
            <a:off x="7288850" y="3054225"/>
            <a:ext cx="18387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Stock market crash</a:t>
            </a:r>
            <a:endParaRPr sz="1500">
              <a:solidFill>
                <a:schemeClr val="dk2"/>
              </a:solidFill>
            </a:endParaRPr>
          </a:p>
        </p:txBody>
      </p:sp>
      <p:sp>
        <p:nvSpPr>
          <p:cNvPr id="205" name="Google Shape;205;p32"/>
          <p:cNvSpPr txBox="1"/>
          <p:nvPr/>
        </p:nvSpPr>
        <p:spPr>
          <a:xfrm>
            <a:off x="245050" y="3231294"/>
            <a:ext cx="11862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Trade-off</a:t>
            </a:r>
            <a:endParaRPr sz="1500">
              <a:solidFill>
                <a:schemeClr val="dk2"/>
              </a:solidFill>
            </a:endParaRPr>
          </a:p>
          <a:p>
            <a:pPr indent="0" lvl="0" marL="0" rtl="0" algn="l">
              <a:spcBef>
                <a:spcPts val="0"/>
              </a:spcBef>
              <a:spcAft>
                <a:spcPts val="0"/>
              </a:spcAft>
              <a:buNone/>
            </a:pPr>
            <a:r>
              <a:rPr lang="en" sz="1500">
                <a:solidFill>
                  <a:schemeClr val="dk2"/>
                </a:solidFill>
              </a:rPr>
              <a:t>   </a:t>
            </a:r>
            <a:endParaRPr sz="1500">
              <a:solidFill>
                <a:schemeClr val="dk2"/>
              </a:solidFill>
            </a:endParaRPr>
          </a:p>
        </p:txBody>
      </p:sp>
      <p:pic>
        <p:nvPicPr>
          <p:cNvPr id="206" name="Google Shape;206;p32"/>
          <p:cNvPicPr preferRelativeResize="0"/>
          <p:nvPr/>
        </p:nvPicPr>
        <p:blipFill rotWithShape="1">
          <a:blip r:embed="rId4">
            <a:alphaModFix/>
          </a:blip>
          <a:srcRect b="0" l="0" r="0" t="9379"/>
          <a:stretch/>
        </p:blipFill>
        <p:spPr>
          <a:xfrm>
            <a:off x="7615100" y="3422900"/>
            <a:ext cx="1186200" cy="1074900"/>
          </a:xfrm>
          <a:prstGeom prst="rect">
            <a:avLst/>
          </a:prstGeom>
          <a:noFill/>
          <a:ln>
            <a:noFill/>
          </a:ln>
        </p:spPr>
      </p:pic>
      <p:pic>
        <p:nvPicPr>
          <p:cNvPr id="207" name="Google Shape;207;p32"/>
          <p:cNvPicPr preferRelativeResize="0"/>
          <p:nvPr/>
        </p:nvPicPr>
        <p:blipFill>
          <a:blip r:embed="rId5">
            <a:alphaModFix/>
          </a:blip>
          <a:stretch>
            <a:fillRect/>
          </a:stretch>
        </p:blipFill>
        <p:spPr>
          <a:xfrm>
            <a:off x="184813" y="3488100"/>
            <a:ext cx="1186200" cy="1186200"/>
          </a:xfrm>
          <a:prstGeom prst="rect">
            <a:avLst/>
          </a:prstGeom>
          <a:noFill/>
          <a:ln>
            <a:noFill/>
          </a:ln>
        </p:spPr>
      </p:pic>
      <p:pic>
        <p:nvPicPr>
          <p:cNvPr id="208" name="Google Shape;208;p32"/>
          <p:cNvPicPr preferRelativeResize="0"/>
          <p:nvPr/>
        </p:nvPicPr>
        <p:blipFill>
          <a:blip r:embed="rId6">
            <a:alphaModFix/>
          </a:blip>
          <a:stretch>
            <a:fillRect/>
          </a:stretch>
        </p:blipFill>
        <p:spPr>
          <a:xfrm>
            <a:off x="7538913" y="1142025"/>
            <a:ext cx="1186200" cy="1186200"/>
          </a:xfrm>
          <a:prstGeom prst="rect">
            <a:avLst/>
          </a:prstGeom>
          <a:noFill/>
          <a:ln>
            <a:noFill/>
          </a:ln>
        </p:spPr>
      </p:pic>
      <p:pic>
        <p:nvPicPr>
          <p:cNvPr id="209" name="Google Shape;209;p32"/>
          <p:cNvPicPr preferRelativeResize="0"/>
          <p:nvPr/>
        </p:nvPicPr>
        <p:blipFill>
          <a:blip r:embed="rId7">
            <a:alphaModFix/>
          </a:blip>
          <a:stretch>
            <a:fillRect/>
          </a:stretch>
        </p:blipFill>
        <p:spPr>
          <a:xfrm>
            <a:off x="-63736" y="1069875"/>
            <a:ext cx="1260401" cy="1260399"/>
          </a:xfrm>
          <a:prstGeom prst="rect">
            <a:avLst/>
          </a:prstGeom>
          <a:noFill/>
          <a:ln>
            <a:noFill/>
          </a:ln>
        </p:spPr>
      </p:pic>
      <p:pic>
        <p:nvPicPr>
          <p:cNvPr id="210" name="Google Shape;210;p32"/>
          <p:cNvPicPr preferRelativeResize="0"/>
          <p:nvPr/>
        </p:nvPicPr>
        <p:blipFill rotWithShape="1">
          <a:blip r:embed="rId8">
            <a:alphaModFix/>
          </a:blip>
          <a:srcRect b="2685" l="0" r="0" t="0"/>
          <a:stretch/>
        </p:blipFill>
        <p:spPr>
          <a:xfrm>
            <a:off x="1109486" y="220994"/>
            <a:ext cx="3466349" cy="18671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3">
            <a:alphaModFix/>
          </a:blip>
          <a:srcRect b="0" l="6164" r="0" t="67989"/>
          <a:stretch/>
        </p:blipFill>
        <p:spPr>
          <a:xfrm>
            <a:off x="404675" y="259500"/>
            <a:ext cx="8334652" cy="3299200"/>
          </a:xfrm>
          <a:prstGeom prst="rect">
            <a:avLst/>
          </a:prstGeom>
          <a:noFill/>
          <a:ln>
            <a:noFill/>
          </a:ln>
        </p:spPr>
      </p:pic>
      <p:sp>
        <p:nvSpPr>
          <p:cNvPr id="216" name="Google Shape;216;p33"/>
          <p:cNvSpPr txBox="1"/>
          <p:nvPr/>
        </p:nvSpPr>
        <p:spPr>
          <a:xfrm>
            <a:off x="1284075" y="3456775"/>
            <a:ext cx="3048900" cy="5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TP &gt;&gt;&gt; FP</a:t>
            </a:r>
            <a:endParaRPr sz="1800">
              <a:solidFill>
                <a:schemeClr val="dk2"/>
              </a:solidFill>
            </a:endParaRPr>
          </a:p>
        </p:txBody>
      </p:sp>
      <p:pic>
        <p:nvPicPr>
          <p:cNvPr id="217" name="Google Shape;217;p33"/>
          <p:cNvPicPr preferRelativeResize="0"/>
          <p:nvPr/>
        </p:nvPicPr>
        <p:blipFill>
          <a:blip r:embed="rId4">
            <a:alphaModFix/>
          </a:blip>
          <a:stretch>
            <a:fillRect/>
          </a:stretch>
        </p:blipFill>
        <p:spPr>
          <a:xfrm>
            <a:off x="2646275" y="3345613"/>
            <a:ext cx="769225" cy="769225"/>
          </a:xfrm>
          <a:prstGeom prst="rect">
            <a:avLst/>
          </a:prstGeom>
          <a:noFill/>
          <a:ln>
            <a:noFill/>
          </a:ln>
        </p:spPr>
      </p:pic>
      <p:sp>
        <p:nvSpPr>
          <p:cNvPr id="218" name="Google Shape;218;p33"/>
          <p:cNvSpPr txBox="1"/>
          <p:nvPr/>
        </p:nvSpPr>
        <p:spPr>
          <a:xfrm>
            <a:off x="5382400" y="3668200"/>
            <a:ext cx="27153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Accuracy has solid correlation with TP Total </a:t>
            </a:r>
            <a:endParaRPr sz="1800">
              <a:solidFill>
                <a:schemeClr val="dk2"/>
              </a:solidFill>
            </a:endParaRPr>
          </a:p>
        </p:txBody>
      </p:sp>
      <p:pic>
        <p:nvPicPr>
          <p:cNvPr id="219" name="Google Shape;219;p33"/>
          <p:cNvPicPr preferRelativeResize="0"/>
          <p:nvPr/>
        </p:nvPicPr>
        <p:blipFill>
          <a:blip r:embed="rId5">
            <a:alphaModFix/>
          </a:blip>
          <a:stretch>
            <a:fillRect/>
          </a:stretch>
        </p:blipFill>
        <p:spPr>
          <a:xfrm>
            <a:off x="8021499" y="3449237"/>
            <a:ext cx="1022700" cy="988176"/>
          </a:xfrm>
          <a:prstGeom prst="rect">
            <a:avLst/>
          </a:prstGeom>
          <a:noFill/>
          <a:ln>
            <a:noFill/>
          </a:ln>
        </p:spPr>
      </p:pic>
      <p:sp>
        <p:nvSpPr>
          <p:cNvPr id="220" name="Google Shape;220;p33"/>
          <p:cNvSpPr txBox="1"/>
          <p:nvPr/>
        </p:nvSpPr>
        <p:spPr>
          <a:xfrm>
            <a:off x="5486400" y="4596700"/>
            <a:ext cx="26784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Not too much with ROC</a:t>
            </a:r>
            <a:endParaRPr sz="13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Research</a:t>
            </a:r>
            <a:endParaRPr/>
          </a:p>
        </p:txBody>
      </p:sp>
      <p:sp>
        <p:nvSpPr>
          <p:cNvPr id="226" name="Google Shape;22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Intuition + Logistic works best, but </a:t>
            </a:r>
            <a:r>
              <a:rPr lang="en"/>
              <a:t>something</a:t>
            </a:r>
            <a:r>
              <a:rPr lang="en"/>
              <a:t> else probably works better</a:t>
            </a:r>
            <a:endParaRPr/>
          </a:p>
          <a:p>
            <a:pPr indent="-317500" lvl="1" marL="914400" rtl="0" algn="l">
              <a:spcBef>
                <a:spcPts val="0"/>
              </a:spcBef>
              <a:spcAft>
                <a:spcPts val="0"/>
              </a:spcAft>
              <a:buSzPts val="1400"/>
              <a:buChar char="○"/>
            </a:pPr>
            <a:r>
              <a:rPr lang="en"/>
              <a:t>Only used 4 out of 11 available selection </a:t>
            </a:r>
            <a:r>
              <a:rPr lang="en"/>
              <a:t>algorithms</a:t>
            </a:r>
            <a:r>
              <a:rPr lang="en"/>
              <a:t> on Weka</a:t>
            </a:r>
            <a:endParaRPr/>
          </a:p>
          <a:p>
            <a:pPr indent="-317500" lvl="2" marL="1371600" rtl="0" algn="l">
              <a:spcBef>
                <a:spcPts val="0"/>
              </a:spcBef>
              <a:spcAft>
                <a:spcPts val="0"/>
              </a:spcAft>
              <a:buSzPts val="1400"/>
              <a:buChar char="■"/>
            </a:pPr>
            <a:r>
              <a:rPr lang="en"/>
              <a:t>Minimum Redundancy Maximum Relevance  ??</a:t>
            </a:r>
            <a:endParaRPr/>
          </a:p>
          <a:p>
            <a:pPr indent="-317500" lvl="2" marL="1371600" rtl="0" algn="l">
              <a:spcBef>
                <a:spcPts val="0"/>
              </a:spcBef>
              <a:spcAft>
                <a:spcPts val="0"/>
              </a:spcAft>
              <a:buSzPts val="1400"/>
              <a:buChar char="■"/>
            </a:pPr>
            <a:r>
              <a:rPr lang="en"/>
              <a:t>Recursive Feature Selection  ??</a:t>
            </a:r>
            <a:endParaRPr/>
          </a:p>
          <a:p>
            <a:pPr indent="-342900" lvl="0" marL="457200" rtl="0" algn="l">
              <a:spcBef>
                <a:spcPts val="0"/>
              </a:spcBef>
              <a:spcAft>
                <a:spcPts val="0"/>
              </a:spcAft>
              <a:buSzPts val="1800"/>
              <a:buChar char="●"/>
            </a:pPr>
            <a:r>
              <a:rPr lang="en"/>
              <a:t>Expand data to include more features</a:t>
            </a:r>
            <a:endParaRPr/>
          </a:p>
          <a:p>
            <a:pPr indent="-317500" lvl="1" marL="914400" rtl="0" algn="l">
              <a:spcBef>
                <a:spcPts val="0"/>
              </a:spcBef>
              <a:spcAft>
                <a:spcPts val="0"/>
              </a:spcAft>
              <a:buSzPts val="1400"/>
              <a:buChar char="○"/>
            </a:pPr>
            <a:r>
              <a:rPr lang="en"/>
              <a:t>Mental health, </a:t>
            </a:r>
            <a:r>
              <a:rPr lang="en"/>
              <a:t>extracurricular</a:t>
            </a:r>
            <a:r>
              <a:rPr lang="en"/>
              <a:t> </a:t>
            </a:r>
            <a:r>
              <a:rPr lang="en"/>
              <a:t>engagement</a:t>
            </a:r>
            <a:endParaRPr/>
          </a:p>
          <a:p>
            <a:pPr indent="-342900" lvl="0" marL="457200" rtl="0" algn="l">
              <a:spcBef>
                <a:spcPts val="0"/>
              </a:spcBef>
              <a:spcAft>
                <a:spcPts val="0"/>
              </a:spcAft>
              <a:buSzPts val="1800"/>
              <a:buChar char="●"/>
            </a:pPr>
            <a:r>
              <a:rPr lang="en"/>
              <a:t>Longitudinal study to see how the predictive factors change over time</a:t>
            </a:r>
            <a:endParaRPr/>
          </a:p>
        </p:txBody>
      </p:sp>
      <p:pic>
        <p:nvPicPr>
          <p:cNvPr id="227" name="Google Shape;227;p34"/>
          <p:cNvPicPr preferRelativeResize="0"/>
          <p:nvPr/>
        </p:nvPicPr>
        <p:blipFill rotWithShape="1">
          <a:blip r:embed="rId3">
            <a:alphaModFix/>
          </a:blip>
          <a:srcRect b="7209" l="0" r="0" t="0"/>
          <a:stretch/>
        </p:blipFill>
        <p:spPr>
          <a:xfrm>
            <a:off x="4411825" y="3209275"/>
            <a:ext cx="1924507" cy="1892300"/>
          </a:xfrm>
          <a:prstGeom prst="rect">
            <a:avLst/>
          </a:prstGeom>
          <a:noFill/>
          <a:ln>
            <a:noFill/>
          </a:ln>
        </p:spPr>
      </p:pic>
      <p:pic>
        <p:nvPicPr>
          <p:cNvPr id="228" name="Google Shape;228;p34"/>
          <p:cNvPicPr preferRelativeResize="0"/>
          <p:nvPr/>
        </p:nvPicPr>
        <p:blipFill>
          <a:blip r:embed="rId4">
            <a:alphaModFix/>
          </a:blip>
          <a:stretch>
            <a:fillRect/>
          </a:stretch>
        </p:blipFill>
        <p:spPr>
          <a:xfrm flipH="1">
            <a:off x="2432601" y="3283973"/>
            <a:ext cx="1742874" cy="1742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920"/>
              <a:t>Q</a:t>
            </a:r>
            <a:r>
              <a:rPr lang="en" sz="4920"/>
              <a:t>uestions?</a:t>
            </a:r>
            <a:endParaRPr sz="4920"/>
          </a:p>
        </p:txBody>
      </p:sp>
      <p:pic>
        <p:nvPicPr>
          <p:cNvPr id="234" name="Google Shape;234;p35"/>
          <p:cNvPicPr preferRelativeResize="0"/>
          <p:nvPr/>
        </p:nvPicPr>
        <p:blipFill rotWithShape="1">
          <a:blip r:embed="rId3">
            <a:alphaModFix/>
          </a:blip>
          <a:srcRect b="8842" l="0" r="0" t="0"/>
          <a:stretch/>
        </p:blipFill>
        <p:spPr>
          <a:xfrm>
            <a:off x="2266900" y="1271650"/>
            <a:ext cx="4610201" cy="3423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40" name="Google Shape;24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100" u="sng">
                <a:solidFill>
                  <a:schemeClr val="hlink"/>
                </a:solidFill>
                <a:hlinkClick r:id="rId3"/>
              </a:rPr>
              <a:t>https://educationdata.org/college-dropout-rates</a:t>
            </a:r>
            <a:endParaRPr sz="11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2990577" y="604450"/>
            <a:ext cx="6100150" cy="3934601"/>
          </a:xfrm>
          <a:prstGeom prst="rect">
            <a:avLst/>
          </a:prstGeom>
          <a:noFill/>
          <a:ln>
            <a:noFill/>
          </a:ln>
        </p:spPr>
      </p:pic>
      <p:sp>
        <p:nvSpPr>
          <p:cNvPr id="71" name="Google Shape;71;p15"/>
          <p:cNvSpPr txBox="1"/>
          <p:nvPr/>
        </p:nvSpPr>
        <p:spPr>
          <a:xfrm>
            <a:off x="389250" y="556050"/>
            <a:ext cx="2511600" cy="41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Highlights</a:t>
            </a:r>
            <a:endParaRPr sz="1800">
              <a:solidFill>
                <a:schemeClr val="dk2"/>
              </a:solidFill>
            </a:endParaRPr>
          </a:p>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First-time full-time undergra</a:t>
            </a:r>
            <a:r>
              <a:rPr lang="en" sz="1200">
                <a:solidFill>
                  <a:schemeClr val="dk2"/>
                </a:solidFill>
              </a:rPr>
              <a:t>duate</a:t>
            </a:r>
            <a:r>
              <a:rPr lang="en" sz="1200">
                <a:solidFill>
                  <a:schemeClr val="dk2"/>
                </a:solidFill>
              </a:rPr>
              <a:t> freshmen have a 12-month dropout rate of </a:t>
            </a:r>
            <a:r>
              <a:rPr b="1" lang="en" sz="1200">
                <a:solidFill>
                  <a:schemeClr val="dk2"/>
                </a:solidFill>
              </a:rPr>
              <a:t>23.3%</a:t>
            </a:r>
            <a:endParaRPr b="1" sz="1200">
              <a:solidFill>
                <a:schemeClr val="dk2"/>
              </a:solidFill>
            </a:endParaRPr>
          </a:p>
          <a:p>
            <a:pPr indent="0" lvl="0" marL="0" rtl="0" algn="l">
              <a:spcBef>
                <a:spcPts val="0"/>
              </a:spcBef>
              <a:spcAft>
                <a:spcPts val="0"/>
              </a:spcAft>
              <a:buNone/>
            </a:pPr>
            <a:r>
              <a:t/>
            </a:r>
            <a:endParaRPr b="1"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41.9</a:t>
            </a:r>
            <a:r>
              <a:rPr lang="en" sz="1200">
                <a:solidFill>
                  <a:schemeClr val="dk2"/>
                </a:solidFill>
              </a:rPr>
              <a:t> million Americans were college dropouts as of July 2022; 943,169 of them re-enrolled that fall</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Dropouts make an average of </a:t>
            </a:r>
            <a:r>
              <a:rPr b="1" lang="en" sz="1200">
                <a:solidFill>
                  <a:schemeClr val="dk2"/>
                </a:solidFill>
              </a:rPr>
              <a:t>35% less income</a:t>
            </a:r>
            <a:r>
              <a:rPr lang="en" sz="1200">
                <a:solidFill>
                  <a:schemeClr val="dk2"/>
                </a:solidFill>
              </a:rPr>
              <a:t> than bachelor’s degree holders</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Dropouts are </a:t>
            </a:r>
            <a:r>
              <a:rPr b="1" lang="en" sz="1200">
                <a:solidFill>
                  <a:schemeClr val="dk2"/>
                </a:solidFill>
              </a:rPr>
              <a:t>20% more likely</a:t>
            </a:r>
            <a:r>
              <a:rPr lang="en" sz="1200">
                <a:solidFill>
                  <a:schemeClr val="dk2"/>
                </a:solidFill>
              </a:rPr>
              <a:t> to be unemployed than any degree holder</a:t>
            </a:r>
            <a:endParaRPr sz="12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72" name="Google Shape;72;p15"/>
          <p:cNvSpPr txBox="1"/>
          <p:nvPr/>
        </p:nvSpPr>
        <p:spPr>
          <a:xfrm>
            <a:off x="7355400" y="4789500"/>
            <a:ext cx="178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accent5"/>
                </a:solidFill>
                <a:hlinkClick r:id="rId4">
                  <a:extLst>
                    <a:ext uri="{A12FA001-AC4F-418D-AE19-62706E023703}">
                      <ahyp:hlinkClr val="tx"/>
                    </a:ext>
                  </a:extLst>
                </a:hlinkClick>
              </a:rPr>
              <a:t>https://educationdata.org/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6576" l="0" r="0" t="0"/>
          <a:stretch/>
        </p:blipFill>
        <p:spPr>
          <a:xfrm>
            <a:off x="5182188" y="325600"/>
            <a:ext cx="2532181" cy="2682552"/>
          </a:xfrm>
          <a:prstGeom prst="rect">
            <a:avLst/>
          </a:prstGeom>
          <a:noFill/>
          <a:ln>
            <a:noFill/>
          </a:ln>
        </p:spPr>
      </p:pic>
      <p:pic>
        <p:nvPicPr>
          <p:cNvPr id="78" name="Google Shape;78;p16"/>
          <p:cNvPicPr preferRelativeResize="0"/>
          <p:nvPr/>
        </p:nvPicPr>
        <p:blipFill>
          <a:blip r:embed="rId4">
            <a:alphaModFix/>
          </a:blip>
          <a:stretch>
            <a:fillRect/>
          </a:stretch>
        </p:blipFill>
        <p:spPr>
          <a:xfrm>
            <a:off x="5100250" y="242850"/>
            <a:ext cx="2696050" cy="2682550"/>
          </a:xfrm>
          <a:prstGeom prst="rect">
            <a:avLst/>
          </a:prstGeom>
          <a:noFill/>
          <a:ln>
            <a:noFill/>
          </a:ln>
        </p:spPr>
      </p:pic>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Introduction</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Prevalent dropouts</a:t>
            </a:r>
            <a:endParaRPr/>
          </a:p>
          <a:p>
            <a:pPr indent="-317500" lvl="1" marL="914400" rtl="0" algn="l">
              <a:spcBef>
                <a:spcPts val="0"/>
              </a:spcBef>
              <a:spcAft>
                <a:spcPts val="0"/>
              </a:spcAft>
              <a:buSzPts val="1400"/>
              <a:buChar char="○"/>
            </a:pPr>
            <a:r>
              <a:rPr lang="en"/>
              <a:t>COVID-19</a:t>
            </a:r>
            <a:endParaRPr/>
          </a:p>
          <a:p>
            <a:pPr indent="-342900" lvl="0" marL="457200" rtl="0" algn="l">
              <a:spcBef>
                <a:spcPts val="0"/>
              </a:spcBef>
              <a:spcAft>
                <a:spcPts val="0"/>
              </a:spcAft>
              <a:buSzPts val="1800"/>
              <a:buChar char="●"/>
            </a:pPr>
            <a:r>
              <a:rPr lang="en"/>
              <a:t>Oversaturation in workforce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81" name="Google Shape;81;p16"/>
          <p:cNvSpPr txBox="1"/>
          <p:nvPr/>
        </p:nvSpPr>
        <p:spPr>
          <a:xfrm>
            <a:off x="1074975" y="2485375"/>
            <a:ext cx="27804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But </a:t>
            </a:r>
            <a:r>
              <a:rPr b="1" lang="en" sz="1800">
                <a:solidFill>
                  <a:schemeClr val="dk2"/>
                </a:solidFill>
              </a:rPr>
              <a:t>WHY</a:t>
            </a:r>
            <a:r>
              <a:rPr lang="en" sz="1800">
                <a:solidFill>
                  <a:schemeClr val="dk2"/>
                </a:solidFill>
              </a:rPr>
              <a:t>?</a:t>
            </a:r>
            <a:endParaRPr sz="1800">
              <a:solidFill>
                <a:schemeClr val="dk2"/>
              </a:solidFill>
            </a:endParaRPr>
          </a:p>
        </p:txBody>
      </p:sp>
      <p:sp>
        <p:nvSpPr>
          <p:cNvPr id="82" name="Google Shape;82;p16"/>
          <p:cNvSpPr txBox="1"/>
          <p:nvPr/>
        </p:nvSpPr>
        <p:spPr>
          <a:xfrm>
            <a:off x="593050" y="3299250"/>
            <a:ext cx="6607800" cy="122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Academic success = success in workforce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Adapt curricula</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78"/>
                                        </p:tgtEl>
                                        <p:attrNameLst>
                                          <p:attrName>r</p:attrName>
                                        </p:attrNameLst>
                                      </p:cBhvr>
                                    </p:animRot>
                                  </p:childTnLst>
                                </p:cTn>
                              </p:par>
                              <p:par>
                                <p:cTn fill="hold" nodeType="withEffect" presetClass="exit" presetID="10" presetSubtype="0">
                                  <p:stCondLst>
                                    <p:cond delay="0"/>
                                  </p:stCondLst>
                                  <p:childTnLst>
                                    <p:animEffect filter="fade" transition="out">
                                      <p:cBhvr>
                                        <p:cTn dur="1000"/>
                                        <p:tgtEl>
                                          <p:spTgt spid="78"/>
                                        </p:tgtEl>
                                      </p:cBhvr>
                                    </p:animEffect>
                                    <p:set>
                                      <p:cBhvr>
                                        <p:cTn dur="1" fill="hold">
                                          <p:stCondLst>
                                            <p:cond delay="1000"/>
                                          </p:stCondLst>
                                        </p:cTn>
                                        <p:tgtEl>
                                          <p:spTgt spid="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800"/>
                                        <p:tgtEl>
                                          <p:spTgt spid="77"/>
                                        </p:tgtEl>
                                      </p:cBhvr>
                                    </p:animEffect>
                                  </p:childTnLst>
                                </p:cTn>
                              </p:par>
                              <p:par>
                                <p:cTn fill="hold" nodeType="withEffect" presetClass="emph" presetID="8" presetSubtype="0">
                                  <p:stCondLst>
                                    <p:cond delay="0"/>
                                  </p:stCondLst>
                                  <p:childTnLst>
                                    <p:animRot by="-21600000">
                                      <p:cBhvr>
                                        <p:cTn dur="1000" fill="hold"/>
                                        <p:tgtEl>
                                          <p:spTgt spid="77"/>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Description</a:t>
            </a:r>
            <a:endParaRPr/>
          </a:p>
        </p:txBody>
      </p:sp>
      <p:sp>
        <p:nvSpPr>
          <p:cNvPr id="88" name="Google Shape;88;p1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UCI Repository - 2021 data</a:t>
            </a:r>
            <a:endParaRPr/>
          </a:p>
          <a:p>
            <a:pPr indent="-342900" lvl="0" marL="457200" rtl="0" algn="l">
              <a:spcBef>
                <a:spcPts val="0"/>
              </a:spcBef>
              <a:spcAft>
                <a:spcPts val="0"/>
              </a:spcAft>
              <a:buSzPts val="1800"/>
              <a:buChar char="●"/>
            </a:pPr>
            <a:r>
              <a:rPr lang="en"/>
              <a:t>36 attributes - student information and personal background</a:t>
            </a:r>
            <a:endParaRPr/>
          </a:p>
          <a:p>
            <a:pPr indent="-317500" lvl="1" marL="914400" rtl="0" algn="l">
              <a:spcBef>
                <a:spcPts val="0"/>
              </a:spcBef>
              <a:spcAft>
                <a:spcPts val="0"/>
              </a:spcAft>
              <a:buSzPts val="1400"/>
              <a:buChar char="○"/>
            </a:pPr>
            <a:r>
              <a:rPr lang="en"/>
              <a:t>Nationality, Father’s </a:t>
            </a:r>
            <a:r>
              <a:rPr lang="en"/>
              <a:t>Occupation</a:t>
            </a:r>
            <a:r>
              <a:rPr lang="en"/>
              <a:t>, Tuition fees, Grades</a:t>
            </a:r>
            <a:endParaRPr/>
          </a:p>
          <a:p>
            <a:pPr indent="-317500" lvl="1" marL="914400" rtl="0" algn="l">
              <a:spcBef>
                <a:spcPts val="0"/>
              </a:spcBef>
              <a:spcAft>
                <a:spcPts val="0"/>
              </a:spcAft>
              <a:buSzPts val="1400"/>
              <a:buChar char="○"/>
            </a:pPr>
            <a:r>
              <a:rPr lang="en"/>
              <a:t>Instance = student-situation pair</a:t>
            </a:r>
            <a:endParaRPr/>
          </a:p>
          <a:p>
            <a:pPr indent="-342900" lvl="0" marL="457200" rtl="0" algn="l">
              <a:spcBef>
                <a:spcPts val="0"/>
              </a:spcBef>
              <a:spcAft>
                <a:spcPts val="0"/>
              </a:spcAft>
              <a:buSzPts val="1800"/>
              <a:buChar char="●"/>
            </a:pPr>
            <a:r>
              <a:rPr lang="en"/>
              <a:t>Uniform distribution of class (“Target”)</a:t>
            </a:r>
            <a:endParaRPr/>
          </a:p>
          <a:p>
            <a:pPr indent="-317500" lvl="1" marL="914400" rtl="0" algn="l">
              <a:spcBef>
                <a:spcPts val="0"/>
              </a:spcBef>
              <a:spcAft>
                <a:spcPts val="0"/>
              </a:spcAft>
              <a:buSzPts val="1400"/>
              <a:buChar char="○"/>
            </a:pPr>
            <a:r>
              <a:rPr lang="en"/>
              <a:t>Dropout, Graduate, Enrolled</a:t>
            </a:r>
            <a:endParaRPr/>
          </a:p>
          <a:p>
            <a:pPr indent="-342900" lvl="0" marL="457200" rtl="0" algn="l">
              <a:spcBef>
                <a:spcPts val="0"/>
              </a:spcBef>
              <a:spcAft>
                <a:spcPts val="0"/>
              </a:spcAft>
              <a:buSzPts val="1800"/>
              <a:buChar char="●"/>
            </a:pPr>
            <a:r>
              <a:rPr lang="en"/>
              <a:t>No missing values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89" name="Google Shape;89;p17"/>
          <p:cNvPicPr preferRelativeResize="0"/>
          <p:nvPr/>
        </p:nvPicPr>
        <p:blipFill rotWithShape="1">
          <a:blip r:embed="rId3">
            <a:alphaModFix/>
          </a:blip>
          <a:srcRect b="10088" l="0" r="0" t="0"/>
          <a:stretch/>
        </p:blipFill>
        <p:spPr>
          <a:xfrm>
            <a:off x="5118578" y="2249527"/>
            <a:ext cx="3547323" cy="2679096"/>
          </a:xfrm>
          <a:prstGeom prst="rect">
            <a:avLst/>
          </a:prstGeom>
          <a:noFill/>
          <a:ln>
            <a:noFill/>
          </a:ln>
        </p:spPr>
      </p:pic>
      <p:pic>
        <p:nvPicPr>
          <p:cNvPr id="90" name="Google Shape;90;p17"/>
          <p:cNvPicPr preferRelativeResize="0"/>
          <p:nvPr/>
        </p:nvPicPr>
        <p:blipFill rotWithShape="1">
          <a:blip r:embed="rId4">
            <a:alphaModFix/>
          </a:blip>
          <a:srcRect b="6576" l="-10754" r="0" t="0"/>
          <a:stretch/>
        </p:blipFill>
        <p:spPr>
          <a:xfrm>
            <a:off x="4767000" y="2082350"/>
            <a:ext cx="3150597" cy="3013476"/>
          </a:xfrm>
          <a:prstGeom prst="rect">
            <a:avLst/>
          </a:prstGeom>
          <a:noFill/>
          <a:ln>
            <a:noFill/>
          </a:ln>
        </p:spPr>
      </p:pic>
      <p:sp>
        <p:nvSpPr>
          <p:cNvPr id="91" name="Google Shape;91;p17"/>
          <p:cNvSpPr txBox="1"/>
          <p:nvPr/>
        </p:nvSpPr>
        <p:spPr>
          <a:xfrm>
            <a:off x="311700" y="3832900"/>
            <a:ext cx="44553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2"/>
                </a:solidFill>
              </a:rPr>
              <a:t>How did we </a:t>
            </a:r>
            <a:r>
              <a:rPr b="1" lang="en" sz="1800">
                <a:solidFill>
                  <a:schemeClr val="dk2"/>
                </a:solidFill>
              </a:rPr>
              <a:t>preprocessing</a:t>
            </a:r>
            <a:r>
              <a:rPr lang="en" sz="1800">
                <a:solidFill>
                  <a:schemeClr val="dk2"/>
                </a:solidFill>
              </a:rPr>
              <a:t>?</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1400"/>
                                        <p:tgtEl>
                                          <p:spTgt spid="91"/>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89"/>
                                        </p:tgtEl>
                                        <p:attrNameLst>
                                          <p:attrName>r</p:attrName>
                                        </p:attrNameLst>
                                      </p:cBhvr>
                                    </p:animRot>
                                  </p:childTnLst>
                                </p:cTn>
                              </p:par>
                              <p:par>
                                <p:cTn fill="hold" nodeType="withEffect" presetClass="exit" presetID="10" presetSubtype="0">
                                  <p:stCondLst>
                                    <p:cond delay="0"/>
                                  </p:stCondLst>
                                  <p:childTnLst>
                                    <p:animEffect filter="fade" transition="out">
                                      <p:cBhvr>
                                        <p:cTn dur="2100"/>
                                        <p:tgtEl>
                                          <p:spTgt spid="89"/>
                                        </p:tgtEl>
                                      </p:cBhvr>
                                    </p:animEffect>
                                    <p:set>
                                      <p:cBhvr>
                                        <p:cTn dur="1" fill="hold">
                                          <p:stCondLst>
                                            <p:cond delay="2100"/>
                                          </p:stCondLst>
                                        </p:cTn>
                                        <p:tgtEl>
                                          <p:spTgt spid="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2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Issues</a:t>
            </a:r>
            <a:endParaRPr/>
          </a:p>
        </p:txBody>
      </p:sp>
      <p:sp>
        <p:nvSpPr>
          <p:cNvPr id="97" name="Google Shape;97;p1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a:t>Data delimited by semicolon</a:t>
            </a:r>
            <a:endParaRPr/>
          </a:p>
          <a:p>
            <a:pPr indent="-336550" lvl="0" marL="457200" rtl="0" algn="l">
              <a:spcBef>
                <a:spcPts val="0"/>
              </a:spcBef>
              <a:spcAft>
                <a:spcPts val="0"/>
              </a:spcAft>
              <a:buSzPts val="1700"/>
              <a:buChar char="●"/>
            </a:pPr>
            <a:r>
              <a:rPr lang="en"/>
              <a:t>Integer to string mapped data</a:t>
            </a:r>
            <a:endParaRPr/>
          </a:p>
          <a:p>
            <a:pPr indent="-317500" lvl="1" marL="914400" rtl="0" algn="l">
              <a:spcBef>
                <a:spcPts val="0"/>
              </a:spcBef>
              <a:spcAft>
                <a:spcPts val="0"/>
              </a:spcAft>
              <a:buSzPts val="1400"/>
              <a:buChar char="○"/>
            </a:pPr>
            <a:r>
              <a:rPr lang="en"/>
              <a:t>Creates false sense of order for nominal data</a:t>
            </a:r>
            <a:endParaRPr/>
          </a:p>
          <a:p>
            <a:pPr indent="-317500" lvl="1" marL="914400" rtl="0" algn="l">
              <a:spcBef>
                <a:spcPts val="0"/>
              </a:spcBef>
              <a:spcAft>
                <a:spcPts val="0"/>
              </a:spcAft>
              <a:buSzPts val="1400"/>
              <a:buChar char="○"/>
            </a:pPr>
            <a:r>
              <a:rPr lang="en"/>
              <a:t>Nationality, Marital Status</a:t>
            </a:r>
            <a:endParaRPr/>
          </a:p>
          <a:p>
            <a:pPr indent="-342900" lvl="0" marL="457200" rtl="0" algn="l">
              <a:spcBef>
                <a:spcPts val="0"/>
              </a:spcBef>
              <a:spcAft>
                <a:spcPts val="0"/>
              </a:spcAft>
              <a:buSzPts val="1800"/>
              <a:buChar char="●"/>
            </a:pPr>
            <a:r>
              <a:rPr lang="en"/>
              <a:t>Derived</a:t>
            </a:r>
            <a:r>
              <a:rPr lang="en"/>
              <a:t> attributes</a:t>
            </a:r>
            <a:endParaRPr/>
          </a:p>
          <a:p>
            <a:pPr indent="-317500" lvl="1" marL="914400" rtl="0" algn="l">
              <a:spcBef>
                <a:spcPts val="0"/>
              </a:spcBef>
              <a:spcAft>
                <a:spcPts val="0"/>
              </a:spcAft>
              <a:buSzPts val="1400"/>
              <a:buChar char="○"/>
            </a:pPr>
            <a:r>
              <a:rPr lang="en"/>
              <a:t>“</a:t>
            </a:r>
            <a:r>
              <a:rPr lang="en"/>
              <a:t>International</a:t>
            </a:r>
            <a:r>
              <a:rPr lang="en"/>
              <a:t>” = “Non-</a:t>
            </a:r>
            <a:r>
              <a:rPr lang="en"/>
              <a:t>portuguese</a:t>
            </a:r>
            <a:r>
              <a:rPr lang="en"/>
              <a:t>”</a:t>
            </a:r>
            <a:endParaRPr/>
          </a:p>
          <a:p>
            <a:pPr indent="-342900" lvl="0" marL="457200" rtl="0" algn="l">
              <a:spcBef>
                <a:spcPts val="0"/>
              </a:spcBef>
              <a:spcAft>
                <a:spcPts val="0"/>
              </a:spcAft>
              <a:buSzPts val="1800"/>
              <a:buChar char="●"/>
            </a:pPr>
            <a:r>
              <a:rPr lang="en"/>
              <a:t>Normalize quantitative data</a:t>
            </a:r>
            <a:endParaRPr/>
          </a:p>
          <a:p>
            <a:pPr indent="-317500" lvl="1" marL="914400" rtl="0" algn="l">
              <a:spcBef>
                <a:spcPts val="0"/>
              </a:spcBef>
              <a:spcAft>
                <a:spcPts val="0"/>
              </a:spcAft>
              <a:buSzPts val="1400"/>
              <a:buChar char="○"/>
            </a:pPr>
            <a:r>
              <a:rPr lang="en"/>
              <a:t>Admission grade, Age at enrollment, GDP</a:t>
            </a:r>
            <a:endParaRPr/>
          </a:p>
          <a:p>
            <a:pPr indent="-317500" lvl="1" marL="914400" rtl="0" algn="l">
              <a:spcBef>
                <a:spcPts val="0"/>
              </a:spcBef>
              <a:spcAft>
                <a:spcPts val="0"/>
              </a:spcAft>
              <a:buSzPts val="1400"/>
              <a:buChar char="○"/>
            </a:pPr>
            <a:r>
              <a:rPr lang="en"/>
              <a:t>Decimal scaling from 0 to 5</a:t>
            </a:r>
            <a:endParaRPr/>
          </a:p>
          <a:p>
            <a:pPr indent="-342900" lvl="0" marL="457200" rtl="0" algn="l">
              <a:spcBef>
                <a:spcPts val="0"/>
              </a:spcBef>
              <a:spcAft>
                <a:spcPts val="0"/>
              </a:spcAft>
              <a:buSzPts val="1800"/>
              <a:buChar char="●"/>
            </a:pPr>
            <a:r>
              <a:rPr lang="en"/>
              <a:t>Class attribute → binary classification</a:t>
            </a:r>
            <a:endParaRPr/>
          </a:p>
          <a:p>
            <a:pPr indent="-342900" lvl="0" marL="457200" rtl="0" algn="l">
              <a:spcBef>
                <a:spcPts val="0"/>
              </a:spcBef>
              <a:spcAft>
                <a:spcPts val="0"/>
              </a:spcAft>
              <a:buSzPts val="1800"/>
              <a:buChar char="●"/>
            </a:pPr>
            <a:r>
              <a:rPr lang="en"/>
              <a:t>Weka cross validation</a:t>
            </a:r>
            <a:endParaRPr/>
          </a:p>
          <a:p>
            <a:pPr indent="-317500" lvl="1" marL="914400" rtl="0" algn="l">
              <a:spcBef>
                <a:spcPts val="0"/>
              </a:spcBef>
              <a:spcAft>
                <a:spcPts val="0"/>
              </a:spcAft>
              <a:buSzPts val="1400"/>
              <a:buChar char="○"/>
            </a:pPr>
            <a:r>
              <a:rPr lang="en"/>
              <a:t>Data okay size</a:t>
            </a:r>
            <a:endParaRPr/>
          </a:p>
        </p:txBody>
      </p:sp>
      <p:pic>
        <p:nvPicPr>
          <p:cNvPr id="98" name="Google Shape;98;p18"/>
          <p:cNvPicPr preferRelativeResize="0"/>
          <p:nvPr/>
        </p:nvPicPr>
        <p:blipFill>
          <a:blip r:embed="rId3">
            <a:alphaModFix/>
          </a:blip>
          <a:stretch>
            <a:fillRect/>
          </a:stretch>
        </p:blipFill>
        <p:spPr>
          <a:xfrm>
            <a:off x="5687225" y="911925"/>
            <a:ext cx="3319650" cy="3319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Attribute</a:t>
            </a:r>
            <a:r>
              <a:rPr lang="en"/>
              <a:t> Selection</a:t>
            </a:r>
            <a:endParaRPr/>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We used the following Weka attribute selection models:</a:t>
            </a:r>
            <a:endParaRPr/>
          </a:p>
          <a:p>
            <a:pPr indent="-342900" lvl="0" marL="457200" rtl="0" algn="l">
              <a:spcBef>
                <a:spcPts val="1200"/>
              </a:spcBef>
              <a:spcAft>
                <a:spcPts val="0"/>
              </a:spcAft>
              <a:buSzPts val="1800"/>
              <a:buChar char="●"/>
            </a:pPr>
            <a:r>
              <a:rPr lang="en"/>
              <a:t>CorrelationAttributeEval</a:t>
            </a:r>
            <a:endParaRPr/>
          </a:p>
          <a:p>
            <a:pPr indent="-342900" lvl="0" marL="457200" rtl="0" algn="l">
              <a:spcBef>
                <a:spcPts val="0"/>
              </a:spcBef>
              <a:spcAft>
                <a:spcPts val="0"/>
              </a:spcAft>
              <a:buSzPts val="1800"/>
              <a:buChar char="●"/>
            </a:pPr>
            <a:r>
              <a:rPr lang="en"/>
              <a:t>InfoGainAttributeEval </a:t>
            </a:r>
            <a:endParaRPr/>
          </a:p>
          <a:p>
            <a:pPr indent="-342900" lvl="0" marL="457200" rtl="0" algn="l">
              <a:spcBef>
                <a:spcPts val="0"/>
              </a:spcBef>
              <a:spcAft>
                <a:spcPts val="0"/>
              </a:spcAft>
              <a:buSzPts val="1800"/>
              <a:buChar char="●"/>
            </a:pPr>
            <a:r>
              <a:rPr lang="en"/>
              <a:t>GainRatioAttributeEval </a:t>
            </a:r>
            <a:endParaRPr/>
          </a:p>
          <a:p>
            <a:pPr indent="-342900" lvl="0" marL="457200" rtl="0" algn="l">
              <a:spcBef>
                <a:spcPts val="0"/>
              </a:spcBef>
              <a:spcAft>
                <a:spcPts val="0"/>
              </a:spcAft>
              <a:buSzPts val="1800"/>
              <a:buChar char="●"/>
            </a:pPr>
            <a:r>
              <a:rPr lang="en"/>
              <a:t>OneRAttributeEval </a:t>
            </a:r>
            <a:endParaRPr/>
          </a:p>
          <a:p>
            <a:pPr indent="0" lvl="0" marL="0" rtl="0" algn="l">
              <a:spcBef>
                <a:spcPts val="1200"/>
              </a:spcBef>
              <a:spcAft>
                <a:spcPts val="0"/>
              </a:spcAft>
              <a:buNone/>
            </a:pPr>
            <a:r>
              <a:rPr lang="en"/>
              <a:t>And:</a:t>
            </a:r>
            <a:endParaRPr/>
          </a:p>
          <a:p>
            <a:pPr indent="-342900" lvl="0" marL="457200" rtl="0" algn="l">
              <a:spcBef>
                <a:spcPts val="1200"/>
              </a:spcBef>
              <a:spcAft>
                <a:spcPts val="0"/>
              </a:spcAft>
              <a:buSzPts val="1800"/>
              <a:buChar char="●"/>
            </a:pPr>
            <a:r>
              <a:rPr lang="en"/>
              <a:t>Intuition </a:t>
            </a:r>
            <a:endParaRPr/>
          </a:p>
        </p:txBody>
      </p:sp>
      <p:pic>
        <p:nvPicPr>
          <p:cNvPr id="105" name="Google Shape;105;p19"/>
          <p:cNvPicPr preferRelativeResize="0"/>
          <p:nvPr/>
        </p:nvPicPr>
        <p:blipFill rotWithShape="1">
          <a:blip r:embed="rId3">
            <a:alphaModFix/>
          </a:blip>
          <a:srcRect b="0" l="10591" r="5747" t="5168"/>
          <a:stretch/>
        </p:blipFill>
        <p:spPr>
          <a:xfrm>
            <a:off x="5142675" y="1797675"/>
            <a:ext cx="3901800" cy="3087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CorrelationAttributeEval</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Calculates r-value with the PCC:</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Threshold: r &gt; .075</a:t>
            </a:r>
            <a:endParaRPr/>
          </a:p>
        </p:txBody>
      </p:sp>
      <p:pic>
        <p:nvPicPr>
          <p:cNvPr id="112" name="Google Shape;112;p20"/>
          <p:cNvPicPr preferRelativeResize="0"/>
          <p:nvPr/>
        </p:nvPicPr>
        <p:blipFill>
          <a:blip r:embed="rId3">
            <a:alphaModFix/>
          </a:blip>
          <a:stretch>
            <a:fillRect/>
          </a:stretch>
        </p:blipFill>
        <p:spPr>
          <a:xfrm>
            <a:off x="1243000" y="1680673"/>
            <a:ext cx="2559225" cy="774825"/>
          </a:xfrm>
          <a:prstGeom prst="rect">
            <a:avLst/>
          </a:prstGeom>
          <a:noFill/>
          <a:ln>
            <a:noFill/>
          </a:ln>
        </p:spPr>
      </p:pic>
      <p:pic>
        <p:nvPicPr>
          <p:cNvPr id="113" name="Google Shape;113;p20"/>
          <p:cNvPicPr preferRelativeResize="0"/>
          <p:nvPr/>
        </p:nvPicPr>
        <p:blipFill>
          <a:blip r:embed="rId4">
            <a:alphaModFix/>
          </a:blip>
          <a:stretch>
            <a:fillRect/>
          </a:stretch>
        </p:blipFill>
        <p:spPr>
          <a:xfrm>
            <a:off x="5715000" y="157463"/>
            <a:ext cx="3226250" cy="4828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InfoGainAttributeEval</a:t>
            </a:r>
            <a:endParaRPr/>
          </a:p>
        </p:txBody>
      </p:sp>
      <p:sp>
        <p:nvSpPr>
          <p:cNvPr id="119" name="Google Shape;119;p21"/>
          <p:cNvSpPr txBox="1"/>
          <p:nvPr>
            <p:ph idx="1" type="body"/>
          </p:nvPr>
        </p:nvSpPr>
        <p:spPr>
          <a:xfrm>
            <a:off x="311700" y="1152475"/>
            <a:ext cx="58464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Difference in entropies between output class and the single class decision tree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Threshold: IG</a:t>
            </a:r>
            <a:r>
              <a:rPr baseline="-25000" lang="en"/>
              <a:t>split</a:t>
            </a:r>
            <a:r>
              <a:rPr lang="en"/>
              <a:t> &gt; .025</a:t>
            </a:r>
            <a:endParaRPr/>
          </a:p>
        </p:txBody>
      </p:sp>
      <p:pic>
        <p:nvPicPr>
          <p:cNvPr id="120" name="Google Shape;120;p21"/>
          <p:cNvPicPr preferRelativeResize="0"/>
          <p:nvPr/>
        </p:nvPicPr>
        <p:blipFill>
          <a:blip r:embed="rId3">
            <a:alphaModFix/>
          </a:blip>
          <a:stretch>
            <a:fillRect/>
          </a:stretch>
        </p:blipFill>
        <p:spPr>
          <a:xfrm>
            <a:off x="6274826" y="157475"/>
            <a:ext cx="2738075" cy="4828550"/>
          </a:xfrm>
          <a:prstGeom prst="rect">
            <a:avLst/>
          </a:prstGeom>
          <a:noFill/>
          <a:ln>
            <a:noFill/>
          </a:ln>
        </p:spPr>
      </p:pic>
      <p:pic>
        <p:nvPicPr>
          <p:cNvPr id="121" name="Google Shape;121;p21"/>
          <p:cNvPicPr preferRelativeResize="0"/>
          <p:nvPr/>
        </p:nvPicPr>
        <p:blipFill>
          <a:blip r:embed="rId4">
            <a:alphaModFix/>
          </a:blip>
          <a:stretch>
            <a:fillRect/>
          </a:stretch>
        </p:blipFill>
        <p:spPr>
          <a:xfrm>
            <a:off x="1485088" y="2003158"/>
            <a:ext cx="2380449" cy="715260"/>
          </a:xfrm>
          <a:prstGeom prst="rect">
            <a:avLst/>
          </a:prstGeom>
          <a:noFill/>
          <a:ln>
            <a:noFill/>
          </a:ln>
        </p:spPr>
      </p:pic>
      <p:pic>
        <p:nvPicPr>
          <p:cNvPr id="122" name="Google Shape;122;p21"/>
          <p:cNvPicPr preferRelativeResize="0"/>
          <p:nvPr/>
        </p:nvPicPr>
        <p:blipFill>
          <a:blip r:embed="rId5">
            <a:alphaModFix/>
          </a:blip>
          <a:stretch>
            <a:fillRect/>
          </a:stretch>
        </p:blipFill>
        <p:spPr>
          <a:xfrm>
            <a:off x="1306275" y="2531506"/>
            <a:ext cx="2738075" cy="7487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